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2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</p:sldIdLst>
  <p:sldSz cx="10691813" cy="7556500"/>
  <p:notesSz cx="6669088" cy="97758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6" y="-4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33"/>
        <p:guide pos="190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4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44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Lbls>
            <c:dLbl>
              <c:idx val="0"/>
              <c:layout>
                <c:manualLayout>
                  <c:x val="3.0460806485513775E-2"/>
                  <c:y val="-6.552046927101455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Val val="1"/>
            </c:dLbl>
            <c:dLbl>
              <c:idx val="1"/>
              <c:layout>
                <c:manualLayout>
                  <c:x val="2.8857606144170642E-2"/>
                  <c:y val="-6.309378522394035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Val val="1"/>
            </c:dLbl>
            <c:showVal val="1"/>
          </c:dLbls>
          <c:cat>
            <c:strRef>
              <c:f>Feuil1!$A$2:$A$3</c:f>
              <c:strCache>
                <c:ptCount val="2"/>
                <c:pt idx="0">
                  <c:v>ACTIFS</c:v>
                </c:pt>
                <c:pt idx="1">
                  <c:v>RETRAITES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0.81</c:v>
                </c:pt>
                <c:pt idx="1">
                  <c:v>0.19000000000000003</c:v>
                </c:pt>
              </c:numCache>
            </c:numRef>
          </c:val>
        </c:ser>
        <c:shape val="box"/>
        <c:axId val="36525568"/>
        <c:axId val="36527104"/>
        <c:axId val="0"/>
      </c:bar3DChart>
      <c:catAx>
        <c:axId val="36525568"/>
        <c:scaling>
          <c:orientation val="minMax"/>
        </c:scaling>
        <c:axPos val="b"/>
        <c:numFmt formatCode="General" sourceLinked="1"/>
        <c:tickLblPos val="nextTo"/>
        <c:crossAx val="36527104"/>
        <c:crosses val="autoZero"/>
        <c:auto val="1"/>
        <c:lblAlgn val="ctr"/>
        <c:lblOffset val="100"/>
      </c:catAx>
      <c:valAx>
        <c:axId val="36527104"/>
        <c:scaling>
          <c:orientation val="minMax"/>
        </c:scaling>
        <c:axPos val="l"/>
        <c:majorGridlines/>
        <c:numFmt formatCode="0%" sourceLinked="1"/>
        <c:tickLblPos val="nextTo"/>
        <c:crossAx val="36525568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dLbls>
            <c:showVal val="1"/>
          </c:dLbls>
          <c:cat>
            <c:strRef>
              <c:f>Feuil1!$A$2:$A$5</c:f>
              <c:strCache>
                <c:ptCount val="4"/>
                <c:pt idx="0">
                  <c:v>OUVRIERS</c:v>
                </c:pt>
                <c:pt idx="1">
                  <c:v>EMPLOYES</c:v>
                </c:pt>
                <c:pt idx="2">
                  <c:v>IC</c:v>
                </c:pt>
                <c:pt idx="3">
                  <c:v>TAM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0.26</c:v>
                </c:pt>
                <c:pt idx="1">
                  <c:v>0.53</c:v>
                </c:pt>
                <c:pt idx="2">
                  <c:v>3.0000000000000002E-2</c:v>
                </c:pt>
                <c:pt idx="3">
                  <c:v>0.18000000000000002</c:v>
                </c:pt>
              </c:numCache>
            </c:numRef>
          </c:val>
        </c:ser>
        <c:axId val="36551680"/>
        <c:axId val="36553472"/>
      </c:barChart>
      <c:catAx>
        <c:axId val="36551680"/>
        <c:scaling>
          <c:orientation val="minMax"/>
        </c:scaling>
        <c:axPos val="b"/>
        <c:numFmt formatCode="General" sourceLinked="1"/>
        <c:majorTickMark val="none"/>
        <c:tickLblPos val="nextTo"/>
        <c:crossAx val="36553472"/>
        <c:crosses val="autoZero"/>
        <c:auto val="1"/>
        <c:lblAlgn val="ctr"/>
        <c:lblOffset val="100"/>
      </c:catAx>
      <c:valAx>
        <c:axId val="36553472"/>
        <c:scaling>
          <c:orientation val="minMax"/>
        </c:scaling>
        <c:axPos val="l"/>
        <c:majorGridlines/>
        <c:numFmt formatCode="0%" sourceLinked="1"/>
        <c:tickLblPos val="nextTo"/>
        <c:crossAx val="36551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dLbls>
            <c:showVal val="1"/>
          </c:dLbls>
          <c:cat>
            <c:strRef>
              <c:f>Feuil1!$A$2:$A$5</c:f>
              <c:strCache>
                <c:ptCount val="4"/>
                <c:pt idx="0">
                  <c:v>Privé</c:v>
                </c:pt>
                <c:pt idx="1">
                  <c:v>Public</c:v>
                </c:pt>
                <c:pt idx="2">
                  <c:v>Nationalisé</c:v>
                </c:pt>
                <c:pt idx="3">
                  <c:v>Association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0.56987385604748975</c:v>
                </c:pt>
                <c:pt idx="1">
                  <c:v>0.28852337373237702</c:v>
                </c:pt>
                <c:pt idx="2">
                  <c:v>0.11006678209250556</c:v>
                </c:pt>
                <c:pt idx="3">
                  <c:v>3.1535988127628006E-2</c:v>
                </c:pt>
              </c:numCache>
            </c:numRef>
          </c:val>
        </c:ser>
        <c:axId val="36574336"/>
        <c:axId val="36575872"/>
      </c:barChart>
      <c:catAx>
        <c:axId val="36574336"/>
        <c:scaling>
          <c:orientation val="minMax"/>
        </c:scaling>
        <c:axPos val="b"/>
        <c:numFmt formatCode="General" sourceLinked="1"/>
        <c:majorTickMark val="none"/>
        <c:tickLblPos val="nextTo"/>
        <c:crossAx val="36575872"/>
        <c:crosses val="autoZero"/>
        <c:auto val="1"/>
        <c:lblAlgn val="ctr"/>
        <c:lblOffset val="100"/>
      </c:catAx>
      <c:valAx>
        <c:axId val="36575872"/>
        <c:scaling>
          <c:orientation val="minMax"/>
        </c:scaling>
        <c:axPos val="l"/>
        <c:majorGridlines/>
        <c:numFmt formatCode="0.00%" sourceLinked="1"/>
        <c:tickLblPos val="nextTo"/>
        <c:crossAx val="36574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dLbls>
            <c:showVal val="1"/>
          </c:dLbls>
          <c:cat>
            <c:strRef>
              <c:f>Feuil1!$A$2:$A$10</c:f>
              <c:strCache>
                <c:ptCount val="9"/>
                <c:pt idx="0">
                  <c:v>Jusqu'à 10 salariés</c:v>
                </c:pt>
                <c:pt idx="1">
                  <c:v>11 à 50</c:v>
                </c:pt>
                <c:pt idx="2">
                  <c:v>51 à 100</c:v>
                </c:pt>
                <c:pt idx="3">
                  <c:v>101 à 200</c:v>
                </c:pt>
                <c:pt idx="4">
                  <c:v>201 à 250</c:v>
                </c:pt>
                <c:pt idx="5">
                  <c:v>251 à 500</c:v>
                </c:pt>
                <c:pt idx="6">
                  <c:v>501 à 1000</c:v>
                </c:pt>
                <c:pt idx="7">
                  <c:v>1001 à 5000</c:v>
                </c:pt>
                <c:pt idx="8">
                  <c:v>plus de 5000</c:v>
                </c:pt>
              </c:strCache>
            </c:strRef>
          </c:cat>
          <c:val>
            <c:numRef>
              <c:f>Feuil1!$B$2:$B$10</c:f>
              <c:numCache>
                <c:formatCode>0.0%</c:formatCode>
                <c:ptCount val="9"/>
                <c:pt idx="0">
                  <c:v>8.4353438682394838E-2</c:v>
                </c:pt>
                <c:pt idx="1">
                  <c:v>4.1397729801914099E-2</c:v>
                </c:pt>
                <c:pt idx="2">
                  <c:v>7.723124860894727E-2</c:v>
                </c:pt>
                <c:pt idx="3">
                  <c:v>0.13020253728021366</c:v>
                </c:pt>
                <c:pt idx="4">
                  <c:v>3.8726908524371245E-2</c:v>
                </c:pt>
                <c:pt idx="5">
                  <c:v>0.11150678833741376</c:v>
                </c:pt>
                <c:pt idx="6">
                  <c:v>0.29623859336746061</c:v>
                </c:pt>
                <c:pt idx="7">
                  <c:v>0.21856220787892283</c:v>
                </c:pt>
                <c:pt idx="8">
                  <c:v>1.7805475183618968E-3</c:v>
                </c:pt>
              </c:numCache>
            </c:numRef>
          </c:val>
        </c:ser>
        <c:axId val="36597760"/>
        <c:axId val="36599296"/>
      </c:barChart>
      <c:catAx>
        <c:axId val="36597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36599296"/>
        <c:crosses val="autoZero"/>
        <c:auto val="1"/>
        <c:lblAlgn val="ctr"/>
        <c:lblOffset val="100"/>
      </c:catAx>
      <c:valAx>
        <c:axId val="36599296"/>
        <c:scaling>
          <c:orientation val="minMax"/>
        </c:scaling>
        <c:axPos val="l"/>
        <c:majorGridlines/>
        <c:numFmt formatCode="0.0%" sourceLinked="1"/>
        <c:tickLblPos val="nextTo"/>
        <c:crossAx val="36597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4EDE5-B06C-4428-9ABB-264B49072421}" type="doc">
      <dgm:prSet loTypeId="urn:microsoft.com/office/officeart/2005/8/layout/hierarchy3" loCatId="hierarchy" qsTypeId="urn:microsoft.com/office/officeart/2005/8/quickstyle/3d4" qsCatId="3D" csTypeId="urn:microsoft.com/office/officeart/2005/8/colors/colorful5" csCatId="colorful" phldr="1"/>
      <dgm:spPr/>
    </dgm:pt>
    <dgm:pt modelId="{8AF55DE5-2D67-4BEB-957C-9BF8A89777C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300" b="1" i="1" u="none" strike="noStrike" cap="none" normalizeH="0" baseline="0" dirty="0" smtClean="0">
              <a:ln/>
              <a:solidFill>
                <a:srgbClr val="FF0000"/>
              </a:solidFill>
              <a:effectLst/>
              <a:latin typeface="Verdana" pitchFamily="34" charset="0"/>
            </a:rPr>
            <a:t>Toutes  catégories : </a:t>
          </a:r>
          <a:r>
            <a:rPr kumimoji="0" lang="fr-FR" sz="28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Univers 45 Light" pitchFamily="34" charset="0"/>
            </a:rPr>
            <a:t>10.05</a:t>
          </a:r>
          <a:endParaRPr kumimoji="0" lang="fr-FR" sz="2000" b="1" i="0" u="none" strike="noStrike" cap="none" normalizeH="0" baseline="0" dirty="0" smtClean="0">
            <a:ln/>
            <a:solidFill>
              <a:srgbClr val="FF0000"/>
            </a:solidFill>
            <a:effectLst/>
            <a:latin typeface="Univers 45 Light" pitchFamily="34" charset="0"/>
          </a:endParaRPr>
        </a:p>
      </dgm:t>
    </dgm:pt>
    <dgm:pt modelId="{4079C526-FF8A-4F6F-AB87-EF46380F0969}" type="parTrans" cxnId="{22ABB100-B63D-43BD-83EF-85BE2CE2B87F}">
      <dgm:prSet/>
      <dgm:spPr/>
      <dgm:t>
        <a:bodyPr/>
        <a:lstStyle/>
        <a:p>
          <a:endParaRPr lang="fr-FR"/>
        </a:p>
      </dgm:t>
    </dgm:pt>
    <dgm:pt modelId="{97253693-1C6A-4B8C-A705-9555CFBCA4FC}" type="sibTrans" cxnId="{22ABB100-B63D-43BD-83EF-85BE2CE2B87F}">
      <dgm:prSet/>
      <dgm:spPr/>
      <dgm:t>
        <a:bodyPr/>
        <a:lstStyle/>
        <a:p>
          <a:endParaRPr lang="fr-FR"/>
        </a:p>
      </dgm:t>
    </dgm:pt>
    <dgm:pt modelId="{310C154E-3837-43EA-9134-2B62601DD9F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400" b="0" i="0" u="none" strike="noStrike" cap="none" normalizeH="0" baseline="0" dirty="0" smtClean="0">
              <a:ln/>
              <a:effectLst/>
              <a:latin typeface="Verdana" pitchFamily="34" charset="0"/>
            </a:rPr>
            <a:t>O/E 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400" b="1" i="0" u="none" strike="noStrike" cap="none" normalizeH="0" baseline="0" dirty="0" smtClean="0">
              <a:ln/>
              <a:effectLst/>
              <a:latin typeface="Verdana" pitchFamily="34" charset="0"/>
            </a:rPr>
            <a:t>9.80</a:t>
          </a:r>
          <a:endParaRPr kumimoji="0" lang="fr-FR" sz="1400" b="0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F699DA50-DC6C-4DDA-A54B-12107A58DF97}" type="parTrans" cxnId="{F7503F71-4E94-425A-AAA2-82F119C64112}">
      <dgm:prSet/>
      <dgm:spPr/>
      <dgm:t>
        <a:bodyPr/>
        <a:lstStyle/>
        <a:p>
          <a:endParaRPr lang="fr-FR"/>
        </a:p>
      </dgm:t>
    </dgm:pt>
    <dgm:pt modelId="{AB265BCB-7EC7-4389-8CA0-9032B6C43355}" type="sibTrans" cxnId="{F7503F71-4E94-425A-AAA2-82F119C64112}">
      <dgm:prSet/>
      <dgm:spPr/>
      <dgm:t>
        <a:bodyPr/>
        <a:lstStyle/>
        <a:p>
          <a:endParaRPr lang="fr-FR"/>
        </a:p>
      </dgm:t>
    </dgm:pt>
    <dgm:pt modelId="{1B69E8B6-E69A-4DBA-8934-2B927E8120C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400" b="0" i="0" u="none" strike="noStrike" cap="none" normalizeH="0" baseline="0" dirty="0" smtClean="0">
              <a:ln/>
              <a:effectLst/>
              <a:latin typeface="Verdana" pitchFamily="34" charset="0"/>
            </a:rPr>
            <a:t>UGICT : </a:t>
          </a:r>
          <a:r>
            <a:rPr kumimoji="0" lang="fr-FR" sz="1400" b="1" i="0" u="none" strike="noStrike" cap="none" normalizeH="0" baseline="0" dirty="0" smtClean="0">
              <a:ln/>
              <a:effectLst/>
              <a:latin typeface="Verdana" pitchFamily="34" charset="0"/>
            </a:rPr>
            <a:t>10.25</a:t>
          </a:r>
        </a:p>
      </dgm:t>
    </dgm:pt>
    <dgm:pt modelId="{5AD08382-8605-42F5-B5E5-33A8733405EA}" type="parTrans" cxnId="{BB5B83C2-AB24-464F-AB11-01F81E2150B0}">
      <dgm:prSet/>
      <dgm:spPr/>
      <dgm:t>
        <a:bodyPr/>
        <a:lstStyle/>
        <a:p>
          <a:endParaRPr lang="fr-FR"/>
        </a:p>
      </dgm:t>
    </dgm:pt>
    <dgm:pt modelId="{59E59BF5-F4D8-4BAD-81A7-2286AFCA1DD0}" type="sibTrans" cxnId="{BB5B83C2-AB24-464F-AB11-01F81E2150B0}">
      <dgm:prSet/>
      <dgm:spPr/>
      <dgm:t>
        <a:bodyPr/>
        <a:lstStyle/>
        <a:p>
          <a:endParaRPr lang="fr-FR"/>
        </a:p>
      </dgm:t>
    </dgm:pt>
    <dgm:pt modelId="{928BB534-BED3-4557-BCEE-9F97F11F0AE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400" b="0" i="0" u="none" strike="noStrike" cap="none" normalizeH="0" baseline="0" dirty="0" smtClean="0">
              <a:ln/>
              <a:effectLst/>
              <a:latin typeface="Verdana" pitchFamily="34" charset="0"/>
            </a:rPr>
            <a:t>Retraités : </a:t>
          </a:r>
          <a:r>
            <a:rPr kumimoji="0" lang="fr-FR" sz="1400" b="1" i="0" u="none" strike="noStrike" cap="none" normalizeH="0" baseline="0" dirty="0" smtClean="0">
              <a:ln/>
              <a:effectLst/>
              <a:latin typeface="Verdana" pitchFamily="34" charset="0"/>
            </a:rPr>
            <a:t>10.80</a:t>
          </a:r>
          <a:endParaRPr kumimoji="0" lang="fr-FR" sz="1400" b="0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59DBB228-33C5-4005-968B-56E1C5E0B0F5}" type="parTrans" cxnId="{8EB46923-74EE-48F8-8898-03B219489B45}">
      <dgm:prSet/>
      <dgm:spPr/>
      <dgm:t>
        <a:bodyPr/>
        <a:lstStyle/>
        <a:p>
          <a:endParaRPr lang="fr-FR"/>
        </a:p>
      </dgm:t>
    </dgm:pt>
    <dgm:pt modelId="{D637B904-FFD9-4933-A379-1C21B584E0BE}" type="sibTrans" cxnId="{8EB46923-74EE-48F8-8898-03B219489B45}">
      <dgm:prSet/>
      <dgm:spPr/>
      <dgm:t>
        <a:bodyPr/>
        <a:lstStyle/>
        <a:p>
          <a:endParaRPr lang="fr-FR"/>
        </a:p>
      </dgm:t>
    </dgm:pt>
    <dgm:pt modelId="{50F8D6C0-B359-4823-975F-A4B286DD7B3D}">
      <dgm:prSet custT="1"/>
      <dgm:spPr/>
      <dgm:t>
        <a:bodyPr/>
        <a:lstStyle/>
        <a:p>
          <a:r>
            <a:rPr lang="fr-FR" sz="3600" b="1" dirty="0" smtClean="0">
              <a:solidFill>
                <a:srgbClr val="FF0000"/>
              </a:solidFill>
            </a:rPr>
            <a:t>2008</a:t>
          </a:r>
          <a:endParaRPr lang="fr-FR" sz="3200" b="1" dirty="0">
            <a:solidFill>
              <a:srgbClr val="FF0000"/>
            </a:solidFill>
          </a:endParaRPr>
        </a:p>
      </dgm:t>
    </dgm:pt>
    <dgm:pt modelId="{7B50D23F-74BF-4911-80FA-7B0C7AE8CB4D}" type="parTrans" cxnId="{2199E08D-92D0-476C-8318-CAC93EC3C499}">
      <dgm:prSet/>
      <dgm:spPr/>
      <dgm:t>
        <a:bodyPr/>
        <a:lstStyle/>
        <a:p>
          <a:endParaRPr lang="fr-FR"/>
        </a:p>
      </dgm:t>
    </dgm:pt>
    <dgm:pt modelId="{A1F72BD3-3B77-4E36-8650-C9BFEECC6E4F}" type="sibTrans" cxnId="{2199E08D-92D0-476C-8318-CAC93EC3C499}">
      <dgm:prSet/>
      <dgm:spPr/>
      <dgm:t>
        <a:bodyPr/>
        <a:lstStyle/>
        <a:p>
          <a:endParaRPr lang="fr-FR"/>
        </a:p>
      </dgm:t>
    </dgm:pt>
    <dgm:pt modelId="{EA014972-6A00-40DA-B25A-B615B6401B91}" type="pres">
      <dgm:prSet presAssocID="{5104EDE5-B06C-4428-9ABB-264B490724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3482D7-A4E9-48F5-A1A8-375B1E1BBBC6}" type="pres">
      <dgm:prSet presAssocID="{50F8D6C0-B359-4823-975F-A4B286DD7B3D}" presName="root" presStyleCnt="0"/>
      <dgm:spPr/>
    </dgm:pt>
    <dgm:pt modelId="{AF16F0B6-2070-4C51-B72F-8790968AC803}" type="pres">
      <dgm:prSet presAssocID="{50F8D6C0-B359-4823-975F-A4B286DD7B3D}" presName="rootComposite" presStyleCnt="0"/>
      <dgm:spPr/>
    </dgm:pt>
    <dgm:pt modelId="{200CA311-7A76-43AD-B558-A82317B7B708}" type="pres">
      <dgm:prSet presAssocID="{50F8D6C0-B359-4823-975F-A4B286DD7B3D}" presName="rootText" presStyleLbl="node1" presStyleIdx="0" presStyleCnt="2" custScaleY="744015"/>
      <dgm:spPr/>
      <dgm:t>
        <a:bodyPr/>
        <a:lstStyle/>
        <a:p>
          <a:endParaRPr lang="fr-FR"/>
        </a:p>
      </dgm:t>
    </dgm:pt>
    <dgm:pt modelId="{0AEB6215-CF25-4FAC-ACFA-21F8F70B8F30}" type="pres">
      <dgm:prSet presAssocID="{50F8D6C0-B359-4823-975F-A4B286DD7B3D}" presName="rootConnector" presStyleLbl="node1" presStyleIdx="0" presStyleCnt="2"/>
      <dgm:spPr/>
      <dgm:t>
        <a:bodyPr/>
        <a:lstStyle/>
        <a:p>
          <a:endParaRPr lang="fr-FR"/>
        </a:p>
      </dgm:t>
    </dgm:pt>
    <dgm:pt modelId="{B5AE38EE-B896-4FF1-B262-80553DB4EF0B}" type="pres">
      <dgm:prSet presAssocID="{50F8D6C0-B359-4823-975F-A4B286DD7B3D}" presName="childShape" presStyleCnt="0"/>
      <dgm:spPr/>
    </dgm:pt>
    <dgm:pt modelId="{6207B25E-29B6-4716-91B8-791B1267BFD9}" type="pres">
      <dgm:prSet presAssocID="{8AF55DE5-2D67-4BEB-957C-9BF8A89777C4}" presName="root" presStyleCnt="0"/>
      <dgm:spPr/>
    </dgm:pt>
    <dgm:pt modelId="{7DE90B5A-CC7B-41AF-9056-AE0D04BA3E6B}" type="pres">
      <dgm:prSet presAssocID="{8AF55DE5-2D67-4BEB-957C-9BF8A89777C4}" presName="rootComposite" presStyleCnt="0"/>
      <dgm:spPr/>
    </dgm:pt>
    <dgm:pt modelId="{8D36BE23-1AEE-4252-A79E-D9A1040CB8EB}" type="pres">
      <dgm:prSet presAssocID="{8AF55DE5-2D67-4BEB-957C-9BF8A89777C4}" presName="rootText" presStyleLbl="node1" presStyleIdx="1" presStyleCnt="2" custScaleX="132210" custLinFactNeighborX="-15117" custLinFactNeighborY="-31676"/>
      <dgm:spPr/>
      <dgm:t>
        <a:bodyPr/>
        <a:lstStyle/>
        <a:p>
          <a:endParaRPr lang="fr-FR"/>
        </a:p>
      </dgm:t>
    </dgm:pt>
    <dgm:pt modelId="{6CD84721-D1E5-4FA5-8CE2-C5E462325E06}" type="pres">
      <dgm:prSet presAssocID="{8AF55DE5-2D67-4BEB-957C-9BF8A89777C4}" presName="rootConnector" presStyleLbl="node1" presStyleIdx="1" presStyleCnt="2"/>
      <dgm:spPr/>
      <dgm:t>
        <a:bodyPr/>
        <a:lstStyle/>
        <a:p>
          <a:endParaRPr lang="fr-FR"/>
        </a:p>
      </dgm:t>
    </dgm:pt>
    <dgm:pt modelId="{D7210969-0479-4E41-A335-D6249C23D6AA}" type="pres">
      <dgm:prSet presAssocID="{8AF55DE5-2D67-4BEB-957C-9BF8A89777C4}" presName="childShape" presStyleCnt="0"/>
      <dgm:spPr/>
    </dgm:pt>
    <dgm:pt modelId="{CAA65E6E-ACF0-4B22-AD5E-4FFFA1025FBE}" type="pres">
      <dgm:prSet presAssocID="{F699DA50-DC6C-4DDA-A54B-12107A58DF97}" presName="Name13" presStyleLbl="parChTrans1D2" presStyleIdx="0" presStyleCnt="3"/>
      <dgm:spPr/>
      <dgm:t>
        <a:bodyPr/>
        <a:lstStyle/>
        <a:p>
          <a:endParaRPr lang="fr-FR"/>
        </a:p>
      </dgm:t>
    </dgm:pt>
    <dgm:pt modelId="{CB3EA5E0-1B8F-47C0-9F3F-A84F1ED92471}" type="pres">
      <dgm:prSet presAssocID="{310C154E-3837-43EA-9134-2B62601DD9FC}" presName="childText" presStyleLbl="bgAcc1" presStyleIdx="0" presStyleCnt="3" custLinFactNeighborX="-1387" custLinFactNeighborY="580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4FC5BF-471D-4966-8361-DF656EEAE77B}" type="pres">
      <dgm:prSet presAssocID="{5AD08382-8605-42F5-B5E5-33A8733405EA}" presName="Name13" presStyleLbl="parChTrans1D2" presStyleIdx="1" presStyleCnt="3"/>
      <dgm:spPr/>
      <dgm:t>
        <a:bodyPr/>
        <a:lstStyle/>
        <a:p>
          <a:endParaRPr lang="fr-FR"/>
        </a:p>
      </dgm:t>
    </dgm:pt>
    <dgm:pt modelId="{6B1FC3A5-657F-413C-8C24-4B788BDD4EB1}" type="pres">
      <dgm:prSet presAssocID="{1B69E8B6-E69A-4DBA-8934-2B927E8120C5}" presName="childText" presStyleLbl="bgAcc1" presStyleIdx="1" presStyleCnt="3" custLinFactY="6894" custLinFactNeighborX="-1387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D912BB-7110-4188-835F-198BE064F1E3}" type="pres">
      <dgm:prSet presAssocID="{59DBB228-33C5-4005-968B-56E1C5E0B0F5}" presName="Name13" presStyleLbl="parChTrans1D2" presStyleIdx="2" presStyleCnt="3"/>
      <dgm:spPr/>
      <dgm:t>
        <a:bodyPr/>
        <a:lstStyle/>
        <a:p>
          <a:endParaRPr lang="fr-FR"/>
        </a:p>
      </dgm:t>
    </dgm:pt>
    <dgm:pt modelId="{591A03EE-D204-4863-BF20-CFA95C4E00E7}" type="pres">
      <dgm:prSet presAssocID="{928BB534-BED3-4557-BCEE-9F97F11F0AE0}" presName="childText" presStyleLbl="bgAcc1" presStyleIdx="2" presStyleCnt="3" custLinFactY="65406" custLinFactNeighborX="-1387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36FD0E-E5EF-4EEE-B549-D6AB3C93FD01}" type="presOf" srcId="{8AF55DE5-2D67-4BEB-957C-9BF8A89777C4}" destId="{6CD84721-D1E5-4FA5-8CE2-C5E462325E06}" srcOrd="1" destOrd="0" presId="urn:microsoft.com/office/officeart/2005/8/layout/hierarchy3"/>
    <dgm:cxn modelId="{EAD71AF9-AF85-4561-82B1-B131437831AA}" type="presOf" srcId="{310C154E-3837-43EA-9134-2B62601DD9FC}" destId="{CB3EA5E0-1B8F-47C0-9F3F-A84F1ED92471}" srcOrd="0" destOrd="0" presId="urn:microsoft.com/office/officeart/2005/8/layout/hierarchy3"/>
    <dgm:cxn modelId="{2199E08D-92D0-476C-8318-CAC93EC3C499}" srcId="{5104EDE5-B06C-4428-9ABB-264B49072421}" destId="{50F8D6C0-B359-4823-975F-A4B286DD7B3D}" srcOrd="0" destOrd="0" parTransId="{7B50D23F-74BF-4911-80FA-7B0C7AE8CB4D}" sibTransId="{A1F72BD3-3B77-4E36-8650-C9BFEECC6E4F}"/>
    <dgm:cxn modelId="{2AEA6DDE-348A-4F72-9D5E-500E92BBF4E7}" type="presOf" srcId="{50F8D6C0-B359-4823-975F-A4B286DD7B3D}" destId="{0AEB6215-CF25-4FAC-ACFA-21F8F70B8F30}" srcOrd="1" destOrd="0" presId="urn:microsoft.com/office/officeart/2005/8/layout/hierarchy3"/>
    <dgm:cxn modelId="{1A2C3386-A805-4718-A565-3EAF2BBF44DC}" type="presOf" srcId="{1B69E8B6-E69A-4DBA-8934-2B927E8120C5}" destId="{6B1FC3A5-657F-413C-8C24-4B788BDD4EB1}" srcOrd="0" destOrd="0" presId="urn:microsoft.com/office/officeart/2005/8/layout/hierarchy3"/>
    <dgm:cxn modelId="{1AB4B925-EFC3-4C09-82AF-4A51FD8DADD6}" type="presOf" srcId="{50F8D6C0-B359-4823-975F-A4B286DD7B3D}" destId="{200CA311-7A76-43AD-B558-A82317B7B708}" srcOrd="0" destOrd="0" presId="urn:microsoft.com/office/officeart/2005/8/layout/hierarchy3"/>
    <dgm:cxn modelId="{210F88C0-0B03-447C-9089-DFE813F95CF6}" type="presOf" srcId="{5AD08382-8605-42F5-B5E5-33A8733405EA}" destId="{084FC5BF-471D-4966-8361-DF656EEAE77B}" srcOrd="0" destOrd="0" presId="urn:microsoft.com/office/officeart/2005/8/layout/hierarchy3"/>
    <dgm:cxn modelId="{47F803A7-1641-4770-9E0F-979B27B7B139}" type="presOf" srcId="{59DBB228-33C5-4005-968B-56E1C5E0B0F5}" destId="{0AD912BB-7110-4188-835F-198BE064F1E3}" srcOrd="0" destOrd="0" presId="urn:microsoft.com/office/officeart/2005/8/layout/hierarchy3"/>
    <dgm:cxn modelId="{4057EF79-63E4-42A6-9D46-8AD7D62F32F0}" type="presOf" srcId="{928BB534-BED3-4557-BCEE-9F97F11F0AE0}" destId="{591A03EE-D204-4863-BF20-CFA95C4E00E7}" srcOrd="0" destOrd="0" presId="urn:microsoft.com/office/officeart/2005/8/layout/hierarchy3"/>
    <dgm:cxn modelId="{A54B5042-CCB2-4C91-ABD8-8A899E43453C}" type="presOf" srcId="{5104EDE5-B06C-4428-9ABB-264B49072421}" destId="{EA014972-6A00-40DA-B25A-B615B6401B91}" srcOrd="0" destOrd="0" presId="urn:microsoft.com/office/officeart/2005/8/layout/hierarchy3"/>
    <dgm:cxn modelId="{22ABB100-B63D-43BD-83EF-85BE2CE2B87F}" srcId="{5104EDE5-B06C-4428-9ABB-264B49072421}" destId="{8AF55DE5-2D67-4BEB-957C-9BF8A89777C4}" srcOrd="1" destOrd="0" parTransId="{4079C526-FF8A-4F6F-AB87-EF46380F0969}" sibTransId="{97253693-1C6A-4B8C-A705-9555CFBCA4FC}"/>
    <dgm:cxn modelId="{BB5B83C2-AB24-464F-AB11-01F81E2150B0}" srcId="{8AF55DE5-2D67-4BEB-957C-9BF8A89777C4}" destId="{1B69E8B6-E69A-4DBA-8934-2B927E8120C5}" srcOrd="1" destOrd="0" parTransId="{5AD08382-8605-42F5-B5E5-33A8733405EA}" sibTransId="{59E59BF5-F4D8-4BAD-81A7-2286AFCA1DD0}"/>
    <dgm:cxn modelId="{F7503F71-4E94-425A-AAA2-82F119C64112}" srcId="{8AF55DE5-2D67-4BEB-957C-9BF8A89777C4}" destId="{310C154E-3837-43EA-9134-2B62601DD9FC}" srcOrd="0" destOrd="0" parTransId="{F699DA50-DC6C-4DDA-A54B-12107A58DF97}" sibTransId="{AB265BCB-7EC7-4389-8CA0-9032B6C43355}"/>
    <dgm:cxn modelId="{2E5FBF13-68EF-424D-8794-F5B8D7B0C3E1}" type="presOf" srcId="{8AF55DE5-2D67-4BEB-957C-9BF8A89777C4}" destId="{8D36BE23-1AEE-4252-A79E-D9A1040CB8EB}" srcOrd="0" destOrd="0" presId="urn:microsoft.com/office/officeart/2005/8/layout/hierarchy3"/>
    <dgm:cxn modelId="{8EB46923-74EE-48F8-8898-03B219489B45}" srcId="{8AF55DE5-2D67-4BEB-957C-9BF8A89777C4}" destId="{928BB534-BED3-4557-BCEE-9F97F11F0AE0}" srcOrd="2" destOrd="0" parTransId="{59DBB228-33C5-4005-968B-56E1C5E0B0F5}" sibTransId="{D637B904-FFD9-4933-A379-1C21B584E0BE}"/>
    <dgm:cxn modelId="{39B0D06F-F181-41BD-8654-F7D00E4E1398}" type="presOf" srcId="{F699DA50-DC6C-4DDA-A54B-12107A58DF97}" destId="{CAA65E6E-ACF0-4B22-AD5E-4FFFA1025FBE}" srcOrd="0" destOrd="0" presId="urn:microsoft.com/office/officeart/2005/8/layout/hierarchy3"/>
    <dgm:cxn modelId="{A2E008A3-6AA6-4B8F-A696-3255AC5CD364}" type="presParOf" srcId="{EA014972-6A00-40DA-B25A-B615B6401B91}" destId="{E13482D7-A4E9-48F5-A1A8-375B1E1BBBC6}" srcOrd="0" destOrd="0" presId="urn:microsoft.com/office/officeart/2005/8/layout/hierarchy3"/>
    <dgm:cxn modelId="{CAF8B442-E1B8-47F5-8616-2C3CBCA2081B}" type="presParOf" srcId="{E13482D7-A4E9-48F5-A1A8-375B1E1BBBC6}" destId="{AF16F0B6-2070-4C51-B72F-8790968AC803}" srcOrd="0" destOrd="0" presId="urn:microsoft.com/office/officeart/2005/8/layout/hierarchy3"/>
    <dgm:cxn modelId="{0FD70DF0-EF5F-4454-90DF-EA01784C935F}" type="presParOf" srcId="{AF16F0B6-2070-4C51-B72F-8790968AC803}" destId="{200CA311-7A76-43AD-B558-A82317B7B708}" srcOrd="0" destOrd="0" presId="urn:microsoft.com/office/officeart/2005/8/layout/hierarchy3"/>
    <dgm:cxn modelId="{3A3E6CE6-40B8-4712-9579-18899D4586CD}" type="presParOf" srcId="{AF16F0B6-2070-4C51-B72F-8790968AC803}" destId="{0AEB6215-CF25-4FAC-ACFA-21F8F70B8F30}" srcOrd="1" destOrd="0" presId="urn:microsoft.com/office/officeart/2005/8/layout/hierarchy3"/>
    <dgm:cxn modelId="{D6233743-AAF3-470D-9E86-340622B58925}" type="presParOf" srcId="{E13482D7-A4E9-48F5-A1A8-375B1E1BBBC6}" destId="{B5AE38EE-B896-4FF1-B262-80553DB4EF0B}" srcOrd="1" destOrd="0" presId="urn:microsoft.com/office/officeart/2005/8/layout/hierarchy3"/>
    <dgm:cxn modelId="{2C0F2678-8FE6-4D7B-A2D0-60D1179F90D1}" type="presParOf" srcId="{EA014972-6A00-40DA-B25A-B615B6401B91}" destId="{6207B25E-29B6-4716-91B8-791B1267BFD9}" srcOrd="1" destOrd="0" presId="urn:microsoft.com/office/officeart/2005/8/layout/hierarchy3"/>
    <dgm:cxn modelId="{67468D33-EE71-4C74-B04B-C20894E635D4}" type="presParOf" srcId="{6207B25E-29B6-4716-91B8-791B1267BFD9}" destId="{7DE90B5A-CC7B-41AF-9056-AE0D04BA3E6B}" srcOrd="0" destOrd="0" presId="urn:microsoft.com/office/officeart/2005/8/layout/hierarchy3"/>
    <dgm:cxn modelId="{B2BEBD47-9E58-458A-B0E6-507EAF823662}" type="presParOf" srcId="{7DE90B5A-CC7B-41AF-9056-AE0D04BA3E6B}" destId="{8D36BE23-1AEE-4252-A79E-D9A1040CB8EB}" srcOrd="0" destOrd="0" presId="urn:microsoft.com/office/officeart/2005/8/layout/hierarchy3"/>
    <dgm:cxn modelId="{0406AE79-EA85-4B25-9794-702E2AF627AB}" type="presParOf" srcId="{7DE90B5A-CC7B-41AF-9056-AE0D04BA3E6B}" destId="{6CD84721-D1E5-4FA5-8CE2-C5E462325E06}" srcOrd="1" destOrd="0" presId="urn:microsoft.com/office/officeart/2005/8/layout/hierarchy3"/>
    <dgm:cxn modelId="{1E8B7859-8980-4F7C-8EB9-148B42BD0887}" type="presParOf" srcId="{6207B25E-29B6-4716-91B8-791B1267BFD9}" destId="{D7210969-0479-4E41-A335-D6249C23D6AA}" srcOrd="1" destOrd="0" presId="urn:microsoft.com/office/officeart/2005/8/layout/hierarchy3"/>
    <dgm:cxn modelId="{E89CE871-9576-4CF6-A3B1-6E1316070D9C}" type="presParOf" srcId="{D7210969-0479-4E41-A335-D6249C23D6AA}" destId="{CAA65E6E-ACF0-4B22-AD5E-4FFFA1025FBE}" srcOrd="0" destOrd="0" presId="urn:microsoft.com/office/officeart/2005/8/layout/hierarchy3"/>
    <dgm:cxn modelId="{2C084546-1C70-48B6-97DB-EE0111932CE7}" type="presParOf" srcId="{D7210969-0479-4E41-A335-D6249C23D6AA}" destId="{CB3EA5E0-1B8F-47C0-9F3F-A84F1ED92471}" srcOrd="1" destOrd="0" presId="urn:microsoft.com/office/officeart/2005/8/layout/hierarchy3"/>
    <dgm:cxn modelId="{0E7905CC-7B85-4BBF-9F86-D6D09731FC1D}" type="presParOf" srcId="{D7210969-0479-4E41-A335-D6249C23D6AA}" destId="{084FC5BF-471D-4966-8361-DF656EEAE77B}" srcOrd="2" destOrd="0" presId="urn:microsoft.com/office/officeart/2005/8/layout/hierarchy3"/>
    <dgm:cxn modelId="{84A6BB17-615D-4B17-90F4-60D8C0A8CA1F}" type="presParOf" srcId="{D7210969-0479-4E41-A335-D6249C23D6AA}" destId="{6B1FC3A5-657F-413C-8C24-4B788BDD4EB1}" srcOrd="3" destOrd="0" presId="urn:microsoft.com/office/officeart/2005/8/layout/hierarchy3"/>
    <dgm:cxn modelId="{7A6C484D-8963-4F64-B4AE-48D3DBEF675F}" type="presParOf" srcId="{D7210969-0479-4E41-A335-D6249C23D6AA}" destId="{0AD912BB-7110-4188-835F-198BE064F1E3}" srcOrd="4" destOrd="0" presId="urn:microsoft.com/office/officeart/2005/8/layout/hierarchy3"/>
    <dgm:cxn modelId="{42396470-55B9-4AF2-85F4-D6CD4DF552D4}" type="presParOf" srcId="{D7210969-0479-4E41-A335-D6249C23D6AA}" destId="{591A03EE-D204-4863-BF20-CFA95C4E00E7}" srcOrd="5" destOrd="0" presId="urn:microsoft.com/office/officeart/2005/8/layout/hierarchy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4EDE5-B06C-4428-9ABB-264B49072421}" type="doc">
      <dgm:prSet loTypeId="urn:microsoft.com/office/officeart/2005/8/layout/hierarchy3" loCatId="hierarchy" qsTypeId="urn:microsoft.com/office/officeart/2005/8/quickstyle/3d4" qsCatId="3D" csTypeId="urn:microsoft.com/office/officeart/2005/8/colors/colorful5" csCatId="colorful" phldr="1"/>
      <dgm:spPr/>
    </dgm:pt>
    <dgm:pt modelId="{8AF55DE5-2D67-4BEB-957C-9BF8A89777C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300" b="1" i="1" u="none" strike="noStrike" cap="none" normalizeH="0" baseline="0" dirty="0" smtClean="0">
              <a:ln/>
              <a:solidFill>
                <a:srgbClr val="FF0000"/>
              </a:solidFill>
              <a:effectLst/>
              <a:latin typeface="Verdana" pitchFamily="34" charset="0"/>
            </a:rPr>
            <a:t>Toutes  catégories </a:t>
          </a:r>
          <a:r>
            <a:rPr kumimoji="0" lang="fr-FR" sz="1300" b="0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Verdana" pitchFamily="34" charset="0"/>
            </a:rPr>
            <a:t>:</a:t>
          </a:r>
          <a:r>
            <a:rPr kumimoji="0" lang="fr-FR" sz="1300" b="0" i="0" u="none" strike="noStrike" cap="none" normalizeH="0" baseline="0" dirty="0" smtClean="0">
              <a:ln/>
              <a:effectLst/>
              <a:latin typeface="Verdana" pitchFamily="34" charset="0"/>
            </a:rPr>
            <a:t> </a:t>
          </a:r>
          <a:r>
            <a:rPr kumimoji="0" lang="fr-FR" sz="28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Univers 45 Light" pitchFamily="34" charset="0"/>
            </a:rPr>
            <a:t>10.17</a:t>
          </a:r>
          <a:endParaRPr kumimoji="0" lang="fr-FR" sz="2000" b="1" i="0" u="none" strike="noStrike" cap="none" normalizeH="0" baseline="0" dirty="0" smtClean="0">
            <a:ln/>
            <a:solidFill>
              <a:srgbClr val="FF0000"/>
            </a:solidFill>
            <a:effectLst/>
            <a:latin typeface="Univers 45 Light" pitchFamily="34" charset="0"/>
          </a:endParaRPr>
        </a:p>
      </dgm:t>
    </dgm:pt>
    <dgm:pt modelId="{4079C526-FF8A-4F6F-AB87-EF46380F0969}" type="parTrans" cxnId="{22ABB100-B63D-43BD-83EF-85BE2CE2B87F}">
      <dgm:prSet/>
      <dgm:spPr/>
      <dgm:t>
        <a:bodyPr/>
        <a:lstStyle/>
        <a:p>
          <a:endParaRPr lang="fr-FR"/>
        </a:p>
      </dgm:t>
    </dgm:pt>
    <dgm:pt modelId="{97253693-1C6A-4B8C-A705-9555CFBCA4FC}" type="sibTrans" cxnId="{22ABB100-B63D-43BD-83EF-85BE2CE2B87F}">
      <dgm:prSet/>
      <dgm:spPr/>
      <dgm:t>
        <a:bodyPr/>
        <a:lstStyle/>
        <a:p>
          <a:endParaRPr lang="fr-FR"/>
        </a:p>
      </dgm:t>
    </dgm:pt>
    <dgm:pt modelId="{310C154E-3837-43EA-9134-2B62601DD9F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400" b="0" i="0" u="none" strike="noStrike" cap="none" normalizeH="0" baseline="0" dirty="0" smtClean="0">
              <a:ln/>
              <a:effectLst/>
              <a:latin typeface="Verdana" pitchFamily="34" charset="0"/>
            </a:rPr>
            <a:t>O/E 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400" b="1" i="0" u="none" strike="noStrike" cap="none" normalizeH="0" baseline="0" dirty="0" smtClean="0">
              <a:ln/>
              <a:effectLst/>
              <a:latin typeface="Verdana" pitchFamily="34" charset="0"/>
            </a:rPr>
            <a:t>10.03</a:t>
          </a:r>
        </a:p>
      </dgm:t>
    </dgm:pt>
    <dgm:pt modelId="{F699DA50-DC6C-4DDA-A54B-12107A58DF97}" type="parTrans" cxnId="{F7503F71-4E94-425A-AAA2-82F119C64112}">
      <dgm:prSet/>
      <dgm:spPr/>
      <dgm:t>
        <a:bodyPr/>
        <a:lstStyle/>
        <a:p>
          <a:endParaRPr lang="fr-FR"/>
        </a:p>
      </dgm:t>
    </dgm:pt>
    <dgm:pt modelId="{AB265BCB-7EC7-4389-8CA0-9032B6C43355}" type="sibTrans" cxnId="{F7503F71-4E94-425A-AAA2-82F119C64112}">
      <dgm:prSet/>
      <dgm:spPr/>
      <dgm:t>
        <a:bodyPr/>
        <a:lstStyle/>
        <a:p>
          <a:endParaRPr lang="fr-FR"/>
        </a:p>
      </dgm:t>
    </dgm:pt>
    <dgm:pt modelId="{1B69E8B6-E69A-4DBA-8934-2B927E8120C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400" b="0" i="0" u="none" strike="noStrike" cap="none" normalizeH="0" baseline="0" dirty="0" smtClean="0">
              <a:ln/>
              <a:effectLst/>
              <a:latin typeface="Verdana" pitchFamily="34" charset="0"/>
            </a:rPr>
            <a:t>UGICT : </a:t>
          </a:r>
          <a:r>
            <a:rPr kumimoji="0" lang="fr-FR" sz="1400" b="1" i="0" u="none" strike="noStrike" cap="none" normalizeH="0" baseline="0" dirty="0" smtClean="0">
              <a:ln/>
              <a:effectLst/>
              <a:latin typeface="Verdana" pitchFamily="34" charset="0"/>
            </a:rPr>
            <a:t>10.28</a:t>
          </a:r>
        </a:p>
      </dgm:t>
    </dgm:pt>
    <dgm:pt modelId="{5AD08382-8605-42F5-B5E5-33A8733405EA}" type="parTrans" cxnId="{BB5B83C2-AB24-464F-AB11-01F81E2150B0}">
      <dgm:prSet/>
      <dgm:spPr/>
      <dgm:t>
        <a:bodyPr/>
        <a:lstStyle/>
        <a:p>
          <a:endParaRPr lang="fr-FR"/>
        </a:p>
      </dgm:t>
    </dgm:pt>
    <dgm:pt modelId="{59E59BF5-F4D8-4BAD-81A7-2286AFCA1DD0}" type="sibTrans" cxnId="{BB5B83C2-AB24-464F-AB11-01F81E2150B0}">
      <dgm:prSet/>
      <dgm:spPr/>
      <dgm:t>
        <a:bodyPr/>
        <a:lstStyle/>
        <a:p>
          <a:endParaRPr lang="fr-FR"/>
        </a:p>
      </dgm:t>
    </dgm:pt>
    <dgm:pt modelId="{928BB534-BED3-4557-BCEE-9F97F11F0AE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400" b="0" i="0" u="none" strike="noStrike" cap="none" normalizeH="0" baseline="0" dirty="0" smtClean="0">
              <a:ln/>
              <a:effectLst/>
              <a:latin typeface="Verdana" pitchFamily="34" charset="0"/>
            </a:rPr>
            <a:t>Retraités : </a:t>
          </a:r>
          <a:r>
            <a:rPr kumimoji="0" lang="fr-FR" sz="1400" b="1" i="0" u="none" strike="noStrike" cap="none" normalizeH="0" baseline="0" dirty="0" smtClean="0">
              <a:ln/>
              <a:effectLst/>
              <a:latin typeface="Verdana" pitchFamily="34" charset="0"/>
            </a:rPr>
            <a:t>10.17</a:t>
          </a:r>
          <a:endParaRPr kumimoji="0" lang="fr-FR" sz="1400" b="0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59DBB228-33C5-4005-968B-56E1C5E0B0F5}" type="parTrans" cxnId="{8EB46923-74EE-48F8-8898-03B219489B45}">
      <dgm:prSet/>
      <dgm:spPr/>
      <dgm:t>
        <a:bodyPr/>
        <a:lstStyle/>
        <a:p>
          <a:endParaRPr lang="fr-FR"/>
        </a:p>
      </dgm:t>
    </dgm:pt>
    <dgm:pt modelId="{D637B904-FFD9-4933-A379-1C21B584E0BE}" type="sibTrans" cxnId="{8EB46923-74EE-48F8-8898-03B219489B45}">
      <dgm:prSet/>
      <dgm:spPr/>
      <dgm:t>
        <a:bodyPr/>
        <a:lstStyle/>
        <a:p>
          <a:endParaRPr lang="fr-FR"/>
        </a:p>
      </dgm:t>
    </dgm:pt>
    <dgm:pt modelId="{50F8D6C0-B359-4823-975F-A4B286DD7B3D}">
      <dgm:prSet custT="1"/>
      <dgm:spPr/>
      <dgm:t>
        <a:bodyPr/>
        <a:lstStyle/>
        <a:p>
          <a:r>
            <a:rPr lang="fr-FR" sz="3600" b="1" dirty="0" smtClean="0">
              <a:solidFill>
                <a:srgbClr val="FF0000"/>
              </a:solidFill>
            </a:rPr>
            <a:t>2009</a:t>
          </a:r>
          <a:endParaRPr lang="fr-FR" sz="3200" b="1" dirty="0">
            <a:solidFill>
              <a:srgbClr val="FF0000"/>
            </a:solidFill>
          </a:endParaRPr>
        </a:p>
      </dgm:t>
    </dgm:pt>
    <dgm:pt modelId="{7B50D23F-74BF-4911-80FA-7B0C7AE8CB4D}" type="parTrans" cxnId="{2199E08D-92D0-476C-8318-CAC93EC3C499}">
      <dgm:prSet/>
      <dgm:spPr/>
      <dgm:t>
        <a:bodyPr/>
        <a:lstStyle/>
        <a:p>
          <a:endParaRPr lang="fr-FR"/>
        </a:p>
      </dgm:t>
    </dgm:pt>
    <dgm:pt modelId="{A1F72BD3-3B77-4E36-8650-C9BFEECC6E4F}" type="sibTrans" cxnId="{2199E08D-92D0-476C-8318-CAC93EC3C499}">
      <dgm:prSet/>
      <dgm:spPr/>
      <dgm:t>
        <a:bodyPr/>
        <a:lstStyle/>
        <a:p>
          <a:endParaRPr lang="fr-FR"/>
        </a:p>
      </dgm:t>
    </dgm:pt>
    <dgm:pt modelId="{EA014972-6A00-40DA-B25A-B615B6401B91}" type="pres">
      <dgm:prSet presAssocID="{5104EDE5-B06C-4428-9ABB-264B490724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3482D7-A4E9-48F5-A1A8-375B1E1BBBC6}" type="pres">
      <dgm:prSet presAssocID="{50F8D6C0-B359-4823-975F-A4B286DD7B3D}" presName="root" presStyleCnt="0"/>
      <dgm:spPr/>
    </dgm:pt>
    <dgm:pt modelId="{AF16F0B6-2070-4C51-B72F-8790968AC803}" type="pres">
      <dgm:prSet presAssocID="{50F8D6C0-B359-4823-975F-A4B286DD7B3D}" presName="rootComposite" presStyleCnt="0"/>
      <dgm:spPr/>
    </dgm:pt>
    <dgm:pt modelId="{200CA311-7A76-43AD-B558-A82317B7B708}" type="pres">
      <dgm:prSet presAssocID="{50F8D6C0-B359-4823-975F-A4B286DD7B3D}" presName="rootText" presStyleLbl="node1" presStyleIdx="0" presStyleCnt="2" custScaleY="744015"/>
      <dgm:spPr/>
      <dgm:t>
        <a:bodyPr/>
        <a:lstStyle/>
        <a:p>
          <a:endParaRPr lang="fr-FR"/>
        </a:p>
      </dgm:t>
    </dgm:pt>
    <dgm:pt modelId="{0AEB6215-CF25-4FAC-ACFA-21F8F70B8F30}" type="pres">
      <dgm:prSet presAssocID="{50F8D6C0-B359-4823-975F-A4B286DD7B3D}" presName="rootConnector" presStyleLbl="node1" presStyleIdx="0" presStyleCnt="2"/>
      <dgm:spPr/>
      <dgm:t>
        <a:bodyPr/>
        <a:lstStyle/>
        <a:p>
          <a:endParaRPr lang="fr-FR"/>
        </a:p>
      </dgm:t>
    </dgm:pt>
    <dgm:pt modelId="{B5AE38EE-B896-4FF1-B262-80553DB4EF0B}" type="pres">
      <dgm:prSet presAssocID="{50F8D6C0-B359-4823-975F-A4B286DD7B3D}" presName="childShape" presStyleCnt="0"/>
      <dgm:spPr/>
    </dgm:pt>
    <dgm:pt modelId="{6207B25E-29B6-4716-91B8-791B1267BFD9}" type="pres">
      <dgm:prSet presAssocID="{8AF55DE5-2D67-4BEB-957C-9BF8A89777C4}" presName="root" presStyleCnt="0"/>
      <dgm:spPr/>
    </dgm:pt>
    <dgm:pt modelId="{7DE90B5A-CC7B-41AF-9056-AE0D04BA3E6B}" type="pres">
      <dgm:prSet presAssocID="{8AF55DE5-2D67-4BEB-957C-9BF8A89777C4}" presName="rootComposite" presStyleCnt="0"/>
      <dgm:spPr/>
    </dgm:pt>
    <dgm:pt modelId="{8D36BE23-1AEE-4252-A79E-D9A1040CB8EB}" type="pres">
      <dgm:prSet presAssocID="{8AF55DE5-2D67-4BEB-957C-9BF8A89777C4}" presName="rootText" presStyleLbl="node1" presStyleIdx="1" presStyleCnt="2" custScaleX="136897" custLinFactNeighborX="-14245" custLinFactNeighborY="-45431"/>
      <dgm:spPr/>
      <dgm:t>
        <a:bodyPr/>
        <a:lstStyle/>
        <a:p>
          <a:endParaRPr lang="fr-FR"/>
        </a:p>
      </dgm:t>
    </dgm:pt>
    <dgm:pt modelId="{6CD84721-D1E5-4FA5-8CE2-C5E462325E06}" type="pres">
      <dgm:prSet presAssocID="{8AF55DE5-2D67-4BEB-957C-9BF8A89777C4}" presName="rootConnector" presStyleLbl="node1" presStyleIdx="1" presStyleCnt="2"/>
      <dgm:spPr/>
      <dgm:t>
        <a:bodyPr/>
        <a:lstStyle/>
        <a:p>
          <a:endParaRPr lang="fr-FR"/>
        </a:p>
      </dgm:t>
    </dgm:pt>
    <dgm:pt modelId="{D7210969-0479-4E41-A335-D6249C23D6AA}" type="pres">
      <dgm:prSet presAssocID="{8AF55DE5-2D67-4BEB-957C-9BF8A89777C4}" presName="childShape" presStyleCnt="0"/>
      <dgm:spPr/>
    </dgm:pt>
    <dgm:pt modelId="{CAA65E6E-ACF0-4B22-AD5E-4FFFA1025FBE}" type="pres">
      <dgm:prSet presAssocID="{F699DA50-DC6C-4DDA-A54B-12107A58DF97}" presName="Name13" presStyleLbl="parChTrans1D2" presStyleIdx="0" presStyleCnt="3"/>
      <dgm:spPr/>
      <dgm:t>
        <a:bodyPr/>
        <a:lstStyle/>
        <a:p>
          <a:endParaRPr lang="fr-FR"/>
        </a:p>
      </dgm:t>
    </dgm:pt>
    <dgm:pt modelId="{CB3EA5E0-1B8F-47C0-9F3F-A84F1ED92471}" type="pres">
      <dgm:prSet presAssocID="{310C154E-3837-43EA-9134-2B62601DD9FC}" presName="childText" presStyleLbl="bgAcc1" presStyleIdx="0" presStyleCnt="3" custScaleX="100000" custScaleY="100000" custLinFactNeighborX="-3389" custLinFactNeighborY="677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4FC5BF-471D-4966-8361-DF656EEAE77B}" type="pres">
      <dgm:prSet presAssocID="{5AD08382-8605-42F5-B5E5-33A8733405EA}" presName="Name13" presStyleLbl="parChTrans1D2" presStyleIdx="1" presStyleCnt="3"/>
      <dgm:spPr/>
      <dgm:t>
        <a:bodyPr/>
        <a:lstStyle/>
        <a:p>
          <a:endParaRPr lang="fr-FR"/>
        </a:p>
      </dgm:t>
    </dgm:pt>
    <dgm:pt modelId="{6B1FC3A5-657F-413C-8C24-4B788BDD4EB1}" type="pres">
      <dgm:prSet presAssocID="{1B69E8B6-E69A-4DBA-8934-2B927E8120C5}" presName="childText" presStyleLbl="bgAcc1" presStyleIdx="1" presStyleCnt="3" custLinFactY="6896" custLinFactNeighborX="2647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D912BB-7110-4188-835F-198BE064F1E3}" type="pres">
      <dgm:prSet presAssocID="{59DBB228-33C5-4005-968B-56E1C5E0B0F5}" presName="Name13" presStyleLbl="parChTrans1D2" presStyleIdx="2" presStyleCnt="3"/>
      <dgm:spPr/>
      <dgm:t>
        <a:bodyPr/>
        <a:lstStyle/>
        <a:p>
          <a:endParaRPr lang="fr-FR"/>
        </a:p>
      </dgm:t>
    </dgm:pt>
    <dgm:pt modelId="{591A03EE-D204-4863-BF20-CFA95C4E00E7}" type="pres">
      <dgm:prSet presAssocID="{928BB534-BED3-4557-BCEE-9F97F11F0AE0}" presName="childText" presStyleLbl="bgAcc1" presStyleIdx="2" presStyleCnt="3" custLinFactY="65382" custLinFactNeighborX="-338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725024-404B-43D3-A829-C6BD9EA63D1E}" type="presOf" srcId="{5AD08382-8605-42F5-B5E5-33A8733405EA}" destId="{084FC5BF-471D-4966-8361-DF656EEAE77B}" srcOrd="0" destOrd="0" presId="urn:microsoft.com/office/officeart/2005/8/layout/hierarchy3"/>
    <dgm:cxn modelId="{2199E08D-92D0-476C-8318-CAC93EC3C499}" srcId="{5104EDE5-B06C-4428-9ABB-264B49072421}" destId="{50F8D6C0-B359-4823-975F-A4B286DD7B3D}" srcOrd="0" destOrd="0" parTransId="{7B50D23F-74BF-4911-80FA-7B0C7AE8CB4D}" sibTransId="{A1F72BD3-3B77-4E36-8650-C9BFEECC6E4F}"/>
    <dgm:cxn modelId="{9059BE6F-5FB5-4600-8140-64969430C745}" type="presOf" srcId="{8AF55DE5-2D67-4BEB-957C-9BF8A89777C4}" destId="{6CD84721-D1E5-4FA5-8CE2-C5E462325E06}" srcOrd="1" destOrd="0" presId="urn:microsoft.com/office/officeart/2005/8/layout/hierarchy3"/>
    <dgm:cxn modelId="{389354E1-7816-4673-BD47-30FA3607916F}" type="presOf" srcId="{1B69E8B6-E69A-4DBA-8934-2B927E8120C5}" destId="{6B1FC3A5-657F-413C-8C24-4B788BDD4EB1}" srcOrd="0" destOrd="0" presId="urn:microsoft.com/office/officeart/2005/8/layout/hierarchy3"/>
    <dgm:cxn modelId="{A99D442A-D9D8-4D0C-8476-932785CBB65D}" type="presOf" srcId="{310C154E-3837-43EA-9134-2B62601DD9FC}" destId="{CB3EA5E0-1B8F-47C0-9F3F-A84F1ED92471}" srcOrd="0" destOrd="0" presId="urn:microsoft.com/office/officeart/2005/8/layout/hierarchy3"/>
    <dgm:cxn modelId="{22ABB100-B63D-43BD-83EF-85BE2CE2B87F}" srcId="{5104EDE5-B06C-4428-9ABB-264B49072421}" destId="{8AF55DE5-2D67-4BEB-957C-9BF8A89777C4}" srcOrd="1" destOrd="0" parTransId="{4079C526-FF8A-4F6F-AB87-EF46380F0969}" sibTransId="{97253693-1C6A-4B8C-A705-9555CFBCA4FC}"/>
    <dgm:cxn modelId="{1CCE9BDE-C405-4696-83D8-6603CE73682F}" type="presOf" srcId="{8AF55DE5-2D67-4BEB-957C-9BF8A89777C4}" destId="{8D36BE23-1AEE-4252-A79E-D9A1040CB8EB}" srcOrd="0" destOrd="0" presId="urn:microsoft.com/office/officeart/2005/8/layout/hierarchy3"/>
    <dgm:cxn modelId="{BB5B83C2-AB24-464F-AB11-01F81E2150B0}" srcId="{8AF55DE5-2D67-4BEB-957C-9BF8A89777C4}" destId="{1B69E8B6-E69A-4DBA-8934-2B927E8120C5}" srcOrd="1" destOrd="0" parTransId="{5AD08382-8605-42F5-B5E5-33A8733405EA}" sibTransId="{59E59BF5-F4D8-4BAD-81A7-2286AFCA1DD0}"/>
    <dgm:cxn modelId="{F7503F71-4E94-425A-AAA2-82F119C64112}" srcId="{8AF55DE5-2D67-4BEB-957C-9BF8A89777C4}" destId="{310C154E-3837-43EA-9134-2B62601DD9FC}" srcOrd="0" destOrd="0" parTransId="{F699DA50-DC6C-4DDA-A54B-12107A58DF97}" sibTransId="{AB265BCB-7EC7-4389-8CA0-9032B6C43355}"/>
    <dgm:cxn modelId="{4CCF37EA-41F2-46D4-9EDB-D418B9D7777B}" type="presOf" srcId="{50F8D6C0-B359-4823-975F-A4B286DD7B3D}" destId="{0AEB6215-CF25-4FAC-ACFA-21F8F70B8F30}" srcOrd="1" destOrd="0" presId="urn:microsoft.com/office/officeart/2005/8/layout/hierarchy3"/>
    <dgm:cxn modelId="{3AE77EA0-18DA-4BEB-ABA0-3614A5A94D7C}" type="presOf" srcId="{5104EDE5-B06C-4428-9ABB-264B49072421}" destId="{EA014972-6A00-40DA-B25A-B615B6401B91}" srcOrd="0" destOrd="0" presId="urn:microsoft.com/office/officeart/2005/8/layout/hierarchy3"/>
    <dgm:cxn modelId="{65E1232C-66F1-4253-A6C3-F3F28C0636C8}" type="presOf" srcId="{928BB534-BED3-4557-BCEE-9F97F11F0AE0}" destId="{591A03EE-D204-4863-BF20-CFA95C4E00E7}" srcOrd="0" destOrd="0" presId="urn:microsoft.com/office/officeart/2005/8/layout/hierarchy3"/>
    <dgm:cxn modelId="{464A94F4-89D3-40A0-B9B1-D5F191C9659B}" type="presOf" srcId="{50F8D6C0-B359-4823-975F-A4B286DD7B3D}" destId="{200CA311-7A76-43AD-B558-A82317B7B708}" srcOrd="0" destOrd="0" presId="urn:microsoft.com/office/officeart/2005/8/layout/hierarchy3"/>
    <dgm:cxn modelId="{8EB46923-74EE-48F8-8898-03B219489B45}" srcId="{8AF55DE5-2D67-4BEB-957C-9BF8A89777C4}" destId="{928BB534-BED3-4557-BCEE-9F97F11F0AE0}" srcOrd="2" destOrd="0" parTransId="{59DBB228-33C5-4005-968B-56E1C5E0B0F5}" sibTransId="{D637B904-FFD9-4933-A379-1C21B584E0BE}"/>
    <dgm:cxn modelId="{8DEE8128-BC87-43CC-AAB5-4B93924B9F73}" type="presOf" srcId="{F699DA50-DC6C-4DDA-A54B-12107A58DF97}" destId="{CAA65E6E-ACF0-4B22-AD5E-4FFFA1025FBE}" srcOrd="0" destOrd="0" presId="urn:microsoft.com/office/officeart/2005/8/layout/hierarchy3"/>
    <dgm:cxn modelId="{62982CAE-0373-413F-94B4-E8847108FB6B}" type="presOf" srcId="{59DBB228-33C5-4005-968B-56E1C5E0B0F5}" destId="{0AD912BB-7110-4188-835F-198BE064F1E3}" srcOrd="0" destOrd="0" presId="urn:microsoft.com/office/officeart/2005/8/layout/hierarchy3"/>
    <dgm:cxn modelId="{AEBA4FCD-5AE7-4FBA-8B77-849695E54EC9}" type="presParOf" srcId="{EA014972-6A00-40DA-B25A-B615B6401B91}" destId="{E13482D7-A4E9-48F5-A1A8-375B1E1BBBC6}" srcOrd="0" destOrd="0" presId="urn:microsoft.com/office/officeart/2005/8/layout/hierarchy3"/>
    <dgm:cxn modelId="{3F897748-A270-4125-8E0D-45F8FF31FB64}" type="presParOf" srcId="{E13482D7-A4E9-48F5-A1A8-375B1E1BBBC6}" destId="{AF16F0B6-2070-4C51-B72F-8790968AC803}" srcOrd="0" destOrd="0" presId="urn:microsoft.com/office/officeart/2005/8/layout/hierarchy3"/>
    <dgm:cxn modelId="{50AB1DC7-BDA5-4F2A-9B32-3D80935E0880}" type="presParOf" srcId="{AF16F0B6-2070-4C51-B72F-8790968AC803}" destId="{200CA311-7A76-43AD-B558-A82317B7B708}" srcOrd="0" destOrd="0" presId="urn:microsoft.com/office/officeart/2005/8/layout/hierarchy3"/>
    <dgm:cxn modelId="{8FB17686-9245-44CB-A1E1-D700F0068CC9}" type="presParOf" srcId="{AF16F0B6-2070-4C51-B72F-8790968AC803}" destId="{0AEB6215-CF25-4FAC-ACFA-21F8F70B8F30}" srcOrd="1" destOrd="0" presId="urn:microsoft.com/office/officeart/2005/8/layout/hierarchy3"/>
    <dgm:cxn modelId="{9CB9118D-733E-4A7D-9E27-C8BB4ABEC6A0}" type="presParOf" srcId="{E13482D7-A4E9-48F5-A1A8-375B1E1BBBC6}" destId="{B5AE38EE-B896-4FF1-B262-80553DB4EF0B}" srcOrd="1" destOrd="0" presId="urn:microsoft.com/office/officeart/2005/8/layout/hierarchy3"/>
    <dgm:cxn modelId="{73A3E449-4FE5-47EC-AD6C-00AD0612EA21}" type="presParOf" srcId="{EA014972-6A00-40DA-B25A-B615B6401B91}" destId="{6207B25E-29B6-4716-91B8-791B1267BFD9}" srcOrd="1" destOrd="0" presId="urn:microsoft.com/office/officeart/2005/8/layout/hierarchy3"/>
    <dgm:cxn modelId="{3660DDDB-3300-4664-9FDB-4B9CC6E68A24}" type="presParOf" srcId="{6207B25E-29B6-4716-91B8-791B1267BFD9}" destId="{7DE90B5A-CC7B-41AF-9056-AE0D04BA3E6B}" srcOrd="0" destOrd="0" presId="urn:microsoft.com/office/officeart/2005/8/layout/hierarchy3"/>
    <dgm:cxn modelId="{A5AF8608-1FAF-4E7C-A799-DAC231C28AA6}" type="presParOf" srcId="{7DE90B5A-CC7B-41AF-9056-AE0D04BA3E6B}" destId="{8D36BE23-1AEE-4252-A79E-D9A1040CB8EB}" srcOrd="0" destOrd="0" presId="urn:microsoft.com/office/officeart/2005/8/layout/hierarchy3"/>
    <dgm:cxn modelId="{0DC8EC3F-D3C2-445D-8410-8AFAF91B4321}" type="presParOf" srcId="{7DE90B5A-CC7B-41AF-9056-AE0D04BA3E6B}" destId="{6CD84721-D1E5-4FA5-8CE2-C5E462325E06}" srcOrd="1" destOrd="0" presId="urn:microsoft.com/office/officeart/2005/8/layout/hierarchy3"/>
    <dgm:cxn modelId="{F38691CF-55C5-4A26-8214-CD27C278A14A}" type="presParOf" srcId="{6207B25E-29B6-4716-91B8-791B1267BFD9}" destId="{D7210969-0479-4E41-A335-D6249C23D6AA}" srcOrd="1" destOrd="0" presId="urn:microsoft.com/office/officeart/2005/8/layout/hierarchy3"/>
    <dgm:cxn modelId="{D75077C9-F1D4-4E46-9910-F84C3E96BCD7}" type="presParOf" srcId="{D7210969-0479-4E41-A335-D6249C23D6AA}" destId="{CAA65E6E-ACF0-4B22-AD5E-4FFFA1025FBE}" srcOrd="0" destOrd="0" presId="urn:microsoft.com/office/officeart/2005/8/layout/hierarchy3"/>
    <dgm:cxn modelId="{EB2D30B2-B9DE-4C24-905A-49A3E09483CC}" type="presParOf" srcId="{D7210969-0479-4E41-A335-D6249C23D6AA}" destId="{CB3EA5E0-1B8F-47C0-9F3F-A84F1ED92471}" srcOrd="1" destOrd="0" presId="urn:microsoft.com/office/officeart/2005/8/layout/hierarchy3"/>
    <dgm:cxn modelId="{76B5FF7F-E2E3-4E3A-B676-AFBA77F7FADA}" type="presParOf" srcId="{D7210969-0479-4E41-A335-D6249C23D6AA}" destId="{084FC5BF-471D-4966-8361-DF656EEAE77B}" srcOrd="2" destOrd="0" presId="urn:microsoft.com/office/officeart/2005/8/layout/hierarchy3"/>
    <dgm:cxn modelId="{431360EC-55B2-482A-BDCD-3BFF5062A20B}" type="presParOf" srcId="{D7210969-0479-4E41-A335-D6249C23D6AA}" destId="{6B1FC3A5-657F-413C-8C24-4B788BDD4EB1}" srcOrd="3" destOrd="0" presId="urn:microsoft.com/office/officeart/2005/8/layout/hierarchy3"/>
    <dgm:cxn modelId="{0791B9C9-ECE8-47C1-A5C9-76A0BFBE0A03}" type="presParOf" srcId="{D7210969-0479-4E41-A335-D6249C23D6AA}" destId="{0AD912BB-7110-4188-835F-198BE064F1E3}" srcOrd="4" destOrd="0" presId="urn:microsoft.com/office/officeart/2005/8/layout/hierarchy3"/>
    <dgm:cxn modelId="{ED9D1987-A972-43CE-84C2-B8937A676E64}" type="presParOf" srcId="{D7210969-0479-4E41-A335-D6249C23D6AA}" destId="{591A03EE-D204-4863-BF20-CFA95C4E00E7}" srcOrd="5" destOrd="0" presId="urn:microsoft.com/office/officeart/2005/8/layout/hierarchy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669088" cy="97758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2383" tIns="41192" rIns="82383" bIns="41192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669088" cy="97758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2383" tIns="41192" rIns="82383" bIns="41192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669088" cy="97758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2383" tIns="41192" rIns="82383" bIns="41192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669088" cy="97758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2383" tIns="41192" rIns="82383" bIns="41192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669088" cy="97758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2383" tIns="41192" rIns="82383" bIns="41192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cs typeface="Arial Unicode MS" charset="0"/>
            </a:endParaRPr>
          </a:p>
        </p:txBody>
      </p:sp>
      <p:sp>
        <p:nvSpPr>
          <p:cNvPr id="1741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44538" y="744538"/>
            <a:ext cx="5168900" cy="365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643438"/>
            <a:ext cx="5326063" cy="439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8607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3331" algn="l"/>
                <a:tab pos="808094" algn="l"/>
                <a:tab pos="1212856" algn="l"/>
                <a:tab pos="1617618" algn="l"/>
                <a:tab pos="2022379" algn="l"/>
                <a:tab pos="2427142" algn="l"/>
                <a:tab pos="2831903" algn="l"/>
                <a:tab pos="3236666" algn="l"/>
                <a:tab pos="3641427" algn="l"/>
                <a:tab pos="4046189" algn="l"/>
                <a:tab pos="4450951" algn="l"/>
                <a:tab pos="4855714" algn="l"/>
                <a:tab pos="5260474" algn="l"/>
                <a:tab pos="5665237" algn="l"/>
                <a:tab pos="6069999" algn="l"/>
                <a:tab pos="6474761" algn="l"/>
                <a:tab pos="6879523" algn="l"/>
                <a:tab pos="7284285" algn="l"/>
                <a:tab pos="7689047" algn="l"/>
                <a:tab pos="8093808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770313" y="0"/>
            <a:ext cx="288607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3331" algn="l"/>
                <a:tab pos="808094" algn="l"/>
                <a:tab pos="1212856" algn="l"/>
                <a:tab pos="1617618" algn="l"/>
                <a:tab pos="2022379" algn="l"/>
                <a:tab pos="2427142" algn="l"/>
                <a:tab pos="2831903" algn="l"/>
                <a:tab pos="3236666" algn="l"/>
                <a:tab pos="3641427" algn="l"/>
                <a:tab pos="4046189" algn="l"/>
                <a:tab pos="4450951" algn="l"/>
                <a:tab pos="4855714" algn="l"/>
                <a:tab pos="5260474" algn="l"/>
                <a:tab pos="5665237" algn="l"/>
                <a:tab pos="6069999" algn="l"/>
                <a:tab pos="6474761" algn="l"/>
                <a:tab pos="6879523" algn="l"/>
                <a:tab pos="7284285" algn="l"/>
                <a:tab pos="7689047" algn="l"/>
                <a:tab pos="8093808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9285288"/>
            <a:ext cx="2886075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3331" algn="l"/>
                <a:tab pos="808094" algn="l"/>
                <a:tab pos="1212856" algn="l"/>
                <a:tab pos="1617618" algn="l"/>
                <a:tab pos="2022379" algn="l"/>
                <a:tab pos="2427142" algn="l"/>
                <a:tab pos="2831903" algn="l"/>
                <a:tab pos="3236666" algn="l"/>
                <a:tab pos="3641427" algn="l"/>
                <a:tab pos="4046189" algn="l"/>
                <a:tab pos="4450951" algn="l"/>
                <a:tab pos="4855714" algn="l"/>
                <a:tab pos="5260474" algn="l"/>
                <a:tab pos="5665237" algn="l"/>
                <a:tab pos="6069999" algn="l"/>
                <a:tab pos="6474761" algn="l"/>
                <a:tab pos="6879523" algn="l"/>
                <a:tab pos="7284285" algn="l"/>
                <a:tab pos="7689047" algn="l"/>
                <a:tab pos="8093808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773488" y="9285288"/>
            <a:ext cx="288448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03331" algn="l"/>
                <a:tab pos="808094" algn="l"/>
                <a:tab pos="1212856" algn="l"/>
                <a:tab pos="1617618" algn="l"/>
                <a:tab pos="2022379" algn="l"/>
                <a:tab pos="2427142" algn="l"/>
                <a:tab pos="2831903" algn="l"/>
                <a:tab pos="3236666" algn="l"/>
                <a:tab pos="3641427" algn="l"/>
                <a:tab pos="4046189" algn="l"/>
                <a:tab pos="4450951" algn="l"/>
                <a:tab pos="4855714" algn="l"/>
                <a:tab pos="5260474" algn="l"/>
                <a:tab pos="5665237" algn="l"/>
                <a:tab pos="6069999" algn="l"/>
                <a:tab pos="6474761" algn="l"/>
                <a:tab pos="6879523" algn="l"/>
                <a:tab pos="7284285" algn="l"/>
                <a:tab pos="7689047" algn="l"/>
                <a:tab pos="8093808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1CC8094-5092-4C69-91E7-E2FF03BB8B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01638" algn="l"/>
                <a:tab pos="806450" algn="l"/>
                <a:tab pos="1211263" algn="l"/>
                <a:tab pos="1616075" algn="l"/>
                <a:tab pos="2020888" algn="l"/>
                <a:tab pos="2425700" algn="l"/>
                <a:tab pos="2830513" algn="l"/>
                <a:tab pos="3235325" algn="l"/>
                <a:tab pos="3640138" algn="l"/>
                <a:tab pos="4044950" algn="l"/>
                <a:tab pos="4449763" algn="l"/>
                <a:tab pos="4854575" algn="l"/>
                <a:tab pos="5257800" algn="l"/>
                <a:tab pos="5664200" algn="l"/>
                <a:tab pos="6069013" algn="l"/>
                <a:tab pos="6473825" algn="l"/>
                <a:tab pos="6877050" algn="l"/>
                <a:tab pos="7281863" algn="l"/>
                <a:tab pos="7688263" algn="l"/>
                <a:tab pos="8093075" algn="l"/>
              </a:tabLst>
            </a:pPr>
            <a:fld id="{201205D5-6378-4569-9D81-D8A3E88FE92B}" type="slidenum">
              <a:rPr lang="fr-FR" smtClean="0">
                <a:latin typeface="Times New Roman" pitchFamily="18" charset="0"/>
                <a:ea typeface="msmincho"/>
                <a:cs typeface="msmincho"/>
              </a:rPr>
              <a:pPr>
                <a:buFont typeface="Times New Roman" pitchFamily="18" charset="0"/>
                <a:buNone/>
                <a:tabLst>
                  <a:tab pos="0" algn="l"/>
                  <a:tab pos="401638" algn="l"/>
                  <a:tab pos="806450" algn="l"/>
                  <a:tab pos="1211263" algn="l"/>
                  <a:tab pos="1616075" algn="l"/>
                  <a:tab pos="2020888" algn="l"/>
                  <a:tab pos="2425700" algn="l"/>
                  <a:tab pos="2830513" algn="l"/>
                  <a:tab pos="3235325" algn="l"/>
                  <a:tab pos="3640138" algn="l"/>
                  <a:tab pos="4044950" algn="l"/>
                  <a:tab pos="4449763" algn="l"/>
                  <a:tab pos="4854575" algn="l"/>
                  <a:tab pos="5257800" algn="l"/>
                  <a:tab pos="5664200" algn="l"/>
                  <a:tab pos="6069013" algn="l"/>
                  <a:tab pos="6473825" algn="l"/>
                  <a:tab pos="6877050" algn="l"/>
                  <a:tab pos="7281863" algn="l"/>
                  <a:tab pos="7688263" algn="l"/>
                  <a:tab pos="8093075" algn="l"/>
                </a:tabLst>
              </a:pPr>
              <a:t>1</a:t>
            </a:fld>
            <a:endParaRPr lang="fr-FR" smtClean="0">
              <a:latin typeface="Times New Roman" pitchFamily="18" charset="0"/>
              <a:ea typeface="msmincho"/>
              <a:cs typeface="msmincho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976313" y="742950"/>
            <a:ext cx="4716462" cy="3665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383" tIns="41192" rIns="82383" bIns="41192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ea typeface="msmincho"/>
              <a:cs typeface="msmincho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43438"/>
            <a:ext cx="5327650" cy="4392612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01638" algn="l"/>
                <a:tab pos="806450" algn="l"/>
                <a:tab pos="1211263" algn="l"/>
                <a:tab pos="1616075" algn="l"/>
                <a:tab pos="2020888" algn="l"/>
                <a:tab pos="2425700" algn="l"/>
                <a:tab pos="2830513" algn="l"/>
                <a:tab pos="3235325" algn="l"/>
                <a:tab pos="3638550" algn="l"/>
                <a:tab pos="4044950" algn="l"/>
                <a:tab pos="4449763" algn="l"/>
                <a:tab pos="4854575" algn="l"/>
                <a:tab pos="5257800" algn="l"/>
                <a:tab pos="5662613" algn="l"/>
                <a:tab pos="6067425" algn="l"/>
                <a:tab pos="6473825" algn="l"/>
                <a:tab pos="6877050" algn="l"/>
                <a:tab pos="7281863" algn="l"/>
                <a:tab pos="7686675" algn="l"/>
                <a:tab pos="8091488" algn="l"/>
              </a:tabLst>
            </a:pPr>
            <a:fld id="{10277718-5956-4DA1-9E03-05D6F840B6F9}" type="slidenum">
              <a:rPr lang="fr-FR" smtClean="0">
                <a:latin typeface="Times New Roman" pitchFamily="18" charset="0"/>
                <a:ea typeface="Arial Unicode MS"/>
                <a:cs typeface="Arial Unicode MS"/>
              </a:rPr>
              <a:pPr>
                <a:buFont typeface="Times New Roman" pitchFamily="18" charset="0"/>
                <a:buNone/>
                <a:tabLst>
                  <a:tab pos="0" algn="l"/>
                  <a:tab pos="401638" algn="l"/>
                  <a:tab pos="806450" algn="l"/>
                  <a:tab pos="1211263" algn="l"/>
                  <a:tab pos="1616075" algn="l"/>
                  <a:tab pos="2020888" algn="l"/>
                  <a:tab pos="2425700" algn="l"/>
                  <a:tab pos="2830513" algn="l"/>
                  <a:tab pos="3235325" algn="l"/>
                  <a:tab pos="3638550" algn="l"/>
                  <a:tab pos="4044950" algn="l"/>
                  <a:tab pos="4449763" algn="l"/>
                  <a:tab pos="4854575" algn="l"/>
                  <a:tab pos="5257800" algn="l"/>
                  <a:tab pos="5662613" algn="l"/>
                  <a:tab pos="6067425" algn="l"/>
                  <a:tab pos="6473825" algn="l"/>
                  <a:tab pos="6877050" algn="l"/>
                  <a:tab pos="7281863" algn="l"/>
                  <a:tab pos="7686675" algn="l"/>
                  <a:tab pos="8091488" algn="l"/>
                </a:tabLst>
              </a:pPr>
              <a:t>27</a:t>
            </a:fld>
            <a:endParaRPr lang="fr-FR" smtClean="0"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z="2500" b="1" i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03225" algn="l"/>
                <a:tab pos="808038" algn="l"/>
                <a:tab pos="1212850" algn="l"/>
                <a:tab pos="1616075" algn="l"/>
                <a:tab pos="2020888" algn="l"/>
                <a:tab pos="2425700" algn="l"/>
                <a:tab pos="2830513" algn="l"/>
                <a:tab pos="3235325" algn="l"/>
                <a:tab pos="3640138" algn="l"/>
                <a:tab pos="4044950" algn="l"/>
                <a:tab pos="4449763" algn="l"/>
                <a:tab pos="4854575" algn="l"/>
                <a:tab pos="5259388" algn="l"/>
                <a:tab pos="5664200" algn="l"/>
                <a:tab pos="6069013" algn="l"/>
                <a:tab pos="6473825" algn="l"/>
                <a:tab pos="6878638" algn="l"/>
                <a:tab pos="7283450" algn="l"/>
                <a:tab pos="7688263" algn="l"/>
                <a:tab pos="8093075" algn="l"/>
              </a:tabLst>
            </a:pPr>
            <a:fld id="{C460B70F-984C-49BB-98D9-C3148CBF1F84}" type="slidenum">
              <a:rPr lang="fr-FR" smtClean="0">
                <a:latin typeface="Times New Roman" pitchFamily="18" charset="0"/>
                <a:ea typeface="msmincho"/>
                <a:cs typeface="msmincho"/>
              </a:rPr>
              <a:pPr>
                <a:buFont typeface="Times New Roman" pitchFamily="18" charset="0"/>
                <a:buNone/>
                <a:tabLst>
                  <a:tab pos="0" algn="l"/>
                  <a:tab pos="403225" algn="l"/>
                  <a:tab pos="808038" algn="l"/>
                  <a:tab pos="1212850" algn="l"/>
                  <a:tab pos="1616075" algn="l"/>
                  <a:tab pos="2020888" algn="l"/>
                  <a:tab pos="2425700" algn="l"/>
                  <a:tab pos="2830513" algn="l"/>
                  <a:tab pos="3235325" algn="l"/>
                  <a:tab pos="3640138" algn="l"/>
                  <a:tab pos="4044950" algn="l"/>
                  <a:tab pos="4449763" algn="l"/>
                  <a:tab pos="4854575" algn="l"/>
                  <a:tab pos="5259388" algn="l"/>
                  <a:tab pos="5664200" algn="l"/>
                  <a:tab pos="6069013" algn="l"/>
                  <a:tab pos="6473825" algn="l"/>
                  <a:tab pos="6878638" algn="l"/>
                  <a:tab pos="7283450" algn="l"/>
                  <a:tab pos="7688263" algn="l"/>
                  <a:tab pos="8093075" algn="l"/>
                </a:tabLst>
              </a:pPr>
              <a:t>2</a:t>
            </a:fld>
            <a:endParaRPr lang="fr-FR" smtClean="0">
              <a:latin typeface="Times New Roman" pitchFamily="18" charset="0"/>
              <a:ea typeface="msmincho"/>
              <a:cs typeface="msmincho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890713" y="635000"/>
            <a:ext cx="2268537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378" tIns="41189" rIns="82378" bIns="41189" anchor="ctr"/>
          <a:lstStyle/>
          <a:p>
            <a:endParaRPr lang="fr-FR">
              <a:ea typeface="msmincho"/>
              <a:cs typeface="msmincho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43438"/>
            <a:ext cx="5329238" cy="4392612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01638" algn="l"/>
                <a:tab pos="804863" algn="l"/>
                <a:tab pos="1211263" algn="l"/>
                <a:tab pos="1614488" algn="l"/>
                <a:tab pos="2020888" algn="l"/>
                <a:tab pos="2425700" algn="l"/>
                <a:tab pos="2828925" algn="l"/>
                <a:tab pos="3233738" algn="l"/>
                <a:tab pos="3638550" algn="l"/>
                <a:tab pos="4044950" algn="l"/>
                <a:tab pos="4448175" algn="l"/>
                <a:tab pos="4852988" algn="l"/>
                <a:tab pos="5257800" algn="l"/>
                <a:tab pos="5661025" algn="l"/>
                <a:tab pos="6067425" algn="l"/>
                <a:tab pos="6472238" algn="l"/>
                <a:tab pos="6875463" algn="l"/>
                <a:tab pos="7281863" algn="l"/>
                <a:tab pos="7685088" algn="l"/>
                <a:tab pos="8091488" algn="l"/>
              </a:tabLst>
            </a:pPr>
            <a:fld id="{492E9153-4604-45A7-88D4-C222D7B52D5B}" type="slidenum">
              <a:rPr lang="fr-FR" smtClean="0">
                <a:latin typeface="Times New Roman" pitchFamily="18" charset="0"/>
                <a:ea typeface="msmincho"/>
                <a:cs typeface="msmincho"/>
              </a:rPr>
              <a:pPr>
                <a:buFont typeface="Times New Roman" pitchFamily="18" charset="0"/>
                <a:buNone/>
                <a:tabLst>
                  <a:tab pos="0" algn="l"/>
                  <a:tab pos="401638" algn="l"/>
                  <a:tab pos="804863" algn="l"/>
                  <a:tab pos="1211263" algn="l"/>
                  <a:tab pos="1614488" algn="l"/>
                  <a:tab pos="2020888" algn="l"/>
                  <a:tab pos="2425700" algn="l"/>
                  <a:tab pos="2828925" algn="l"/>
                  <a:tab pos="3233738" algn="l"/>
                  <a:tab pos="3638550" algn="l"/>
                  <a:tab pos="4044950" algn="l"/>
                  <a:tab pos="4448175" algn="l"/>
                  <a:tab pos="4852988" algn="l"/>
                  <a:tab pos="5257800" algn="l"/>
                  <a:tab pos="5661025" algn="l"/>
                  <a:tab pos="6067425" algn="l"/>
                  <a:tab pos="6472238" algn="l"/>
                  <a:tab pos="6875463" algn="l"/>
                  <a:tab pos="7281863" algn="l"/>
                  <a:tab pos="7685088" algn="l"/>
                  <a:tab pos="8091488" algn="l"/>
                </a:tabLst>
              </a:pPr>
              <a:t>9</a:t>
            </a:fld>
            <a:endParaRPr lang="fr-FR" smtClean="0">
              <a:latin typeface="Times New Roman" pitchFamily="18" charset="0"/>
              <a:ea typeface="msmincho"/>
              <a:cs typeface="msmincho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889125" y="635000"/>
            <a:ext cx="2270125" cy="3136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378" tIns="41189" rIns="82378" bIns="41189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ea typeface="msmincho"/>
              <a:cs typeface="msmincho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43438"/>
            <a:ext cx="5329238" cy="4392612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01638" algn="l"/>
                <a:tab pos="804863" algn="l"/>
                <a:tab pos="1211263" algn="l"/>
                <a:tab pos="1614488" algn="l"/>
                <a:tab pos="2020888" algn="l"/>
                <a:tab pos="2425700" algn="l"/>
                <a:tab pos="2828925" algn="l"/>
                <a:tab pos="3233738" algn="l"/>
                <a:tab pos="3638550" algn="l"/>
                <a:tab pos="4044950" algn="l"/>
                <a:tab pos="4448175" algn="l"/>
                <a:tab pos="4852988" algn="l"/>
                <a:tab pos="5257800" algn="l"/>
                <a:tab pos="5661025" algn="l"/>
                <a:tab pos="6067425" algn="l"/>
                <a:tab pos="6472238" algn="l"/>
                <a:tab pos="6875463" algn="l"/>
                <a:tab pos="7281863" algn="l"/>
                <a:tab pos="7685088" algn="l"/>
                <a:tab pos="8091488" algn="l"/>
              </a:tabLst>
            </a:pPr>
            <a:fld id="{E8BFE6A7-5ABC-4F73-83B1-1905C4648C00}" type="slidenum">
              <a:rPr lang="fr-FR" smtClean="0">
                <a:latin typeface="Times New Roman" pitchFamily="18" charset="0"/>
                <a:ea typeface="msmincho"/>
                <a:cs typeface="msmincho"/>
              </a:rPr>
              <a:pPr>
                <a:buFont typeface="Times New Roman" pitchFamily="18" charset="0"/>
                <a:buNone/>
                <a:tabLst>
                  <a:tab pos="0" algn="l"/>
                  <a:tab pos="401638" algn="l"/>
                  <a:tab pos="804863" algn="l"/>
                  <a:tab pos="1211263" algn="l"/>
                  <a:tab pos="1614488" algn="l"/>
                  <a:tab pos="2020888" algn="l"/>
                  <a:tab pos="2425700" algn="l"/>
                  <a:tab pos="2828925" algn="l"/>
                  <a:tab pos="3233738" algn="l"/>
                  <a:tab pos="3638550" algn="l"/>
                  <a:tab pos="4044950" algn="l"/>
                  <a:tab pos="4448175" algn="l"/>
                  <a:tab pos="4852988" algn="l"/>
                  <a:tab pos="5257800" algn="l"/>
                  <a:tab pos="5661025" algn="l"/>
                  <a:tab pos="6067425" algn="l"/>
                  <a:tab pos="6472238" algn="l"/>
                  <a:tab pos="6875463" algn="l"/>
                  <a:tab pos="7281863" algn="l"/>
                  <a:tab pos="7685088" algn="l"/>
                  <a:tab pos="8091488" algn="l"/>
                </a:tabLst>
              </a:pPr>
              <a:t>10</a:t>
            </a:fld>
            <a:endParaRPr lang="fr-FR" smtClean="0">
              <a:latin typeface="Times New Roman" pitchFamily="18" charset="0"/>
              <a:ea typeface="msmincho"/>
              <a:cs typeface="msmincho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889125" y="635000"/>
            <a:ext cx="2270125" cy="3136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378" tIns="41189" rIns="82378" bIns="41189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ea typeface="msmincho"/>
              <a:cs typeface="msmincho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43438"/>
            <a:ext cx="5329238" cy="4392612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01638" algn="l"/>
                <a:tab pos="804863" algn="l"/>
                <a:tab pos="1211263" algn="l"/>
                <a:tab pos="1614488" algn="l"/>
                <a:tab pos="2020888" algn="l"/>
                <a:tab pos="2425700" algn="l"/>
                <a:tab pos="2830513" algn="l"/>
                <a:tab pos="3233738" algn="l"/>
                <a:tab pos="3640138" algn="l"/>
                <a:tab pos="4044950" algn="l"/>
                <a:tab pos="4449763" algn="l"/>
                <a:tab pos="4854575" algn="l"/>
                <a:tab pos="5259388" algn="l"/>
                <a:tab pos="5662613" algn="l"/>
                <a:tab pos="6067425" algn="l"/>
                <a:tab pos="6473825" algn="l"/>
                <a:tab pos="6877050" algn="l"/>
                <a:tab pos="7283450" algn="l"/>
                <a:tab pos="7686675" algn="l"/>
                <a:tab pos="8091488" algn="l"/>
              </a:tabLst>
            </a:pPr>
            <a:fld id="{38492D01-7F38-4D1B-953E-711C4C71C21A}" type="slidenum">
              <a:rPr lang="fr-FR" smtClean="0">
                <a:latin typeface="Times New Roman" pitchFamily="18" charset="0"/>
                <a:ea typeface="msmincho"/>
                <a:cs typeface="msmincho"/>
              </a:rPr>
              <a:pPr>
                <a:buFont typeface="Times New Roman" pitchFamily="18" charset="0"/>
                <a:buNone/>
                <a:tabLst>
                  <a:tab pos="0" algn="l"/>
                  <a:tab pos="401638" algn="l"/>
                  <a:tab pos="804863" algn="l"/>
                  <a:tab pos="1211263" algn="l"/>
                  <a:tab pos="1614488" algn="l"/>
                  <a:tab pos="2020888" algn="l"/>
                  <a:tab pos="2425700" algn="l"/>
                  <a:tab pos="2830513" algn="l"/>
                  <a:tab pos="3233738" algn="l"/>
                  <a:tab pos="3640138" algn="l"/>
                  <a:tab pos="4044950" algn="l"/>
                  <a:tab pos="4449763" algn="l"/>
                  <a:tab pos="4854575" algn="l"/>
                  <a:tab pos="5259388" algn="l"/>
                  <a:tab pos="5662613" algn="l"/>
                  <a:tab pos="6067425" algn="l"/>
                  <a:tab pos="6473825" algn="l"/>
                  <a:tab pos="6877050" algn="l"/>
                  <a:tab pos="7283450" algn="l"/>
                  <a:tab pos="7686675" algn="l"/>
                  <a:tab pos="8091488" algn="l"/>
                </a:tabLst>
              </a:pPr>
              <a:t>12</a:t>
            </a:fld>
            <a:endParaRPr lang="fr-FR" smtClean="0">
              <a:latin typeface="Times New Roman" pitchFamily="18" charset="0"/>
              <a:ea typeface="msmincho"/>
              <a:cs typeface="msmincho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889125" y="635000"/>
            <a:ext cx="2270125" cy="3136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394" tIns="41196" rIns="82394" bIns="41196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ea typeface="msmincho"/>
              <a:cs typeface="msmincho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43438"/>
            <a:ext cx="5327650" cy="4392612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01638" algn="l"/>
                <a:tab pos="804863" algn="l"/>
                <a:tab pos="1211263" algn="l"/>
                <a:tab pos="1614488" algn="l"/>
                <a:tab pos="2020888" algn="l"/>
                <a:tab pos="2425700" algn="l"/>
                <a:tab pos="2830513" algn="l"/>
                <a:tab pos="3233738" algn="l"/>
                <a:tab pos="3640138" algn="l"/>
                <a:tab pos="4044950" algn="l"/>
                <a:tab pos="4449763" algn="l"/>
                <a:tab pos="4854575" algn="l"/>
                <a:tab pos="5259388" algn="l"/>
                <a:tab pos="5662613" algn="l"/>
                <a:tab pos="6067425" algn="l"/>
                <a:tab pos="6473825" algn="l"/>
                <a:tab pos="6877050" algn="l"/>
                <a:tab pos="7283450" algn="l"/>
                <a:tab pos="7686675" algn="l"/>
                <a:tab pos="8091488" algn="l"/>
              </a:tabLst>
            </a:pPr>
            <a:fld id="{33D06EB3-3A78-483C-B9B9-4B8A2D1EAB98}" type="slidenum">
              <a:rPr lang="fr-FR" smtClean="0">
                <a:latin typeface="Times New Roman" pitchFamily="18" charset="0"/>
                <a:ea typeface="msmincho"/>
                <a:cs typeface="msmincho"/>
              </a:rPr>
              <a:pPr>
                <a:buFont typeface="Times New Roman" pitchFamily="18" charset="0"/>
                <a:buNone/>
                <a:tabLst>
                  <a:tab pos="0" algn="l"/>
                  <a:tab pos="401638" algn="l"/>
                  <a:tab pos="804863" algn="l"/>
                  <a:tab pos="1211263" algn="l"/>
                  <a:tab pos="1614488" algn="l"/>
                  <a:tab pos="2020888" algn="l"/>
                  <a:tab pos="2425700" algn="l"/>
                  <a:tab pos="2830513" algn="l"/>
                  <a:tab pos="3233738" algn="l"/>
                  <a:tab pos="3640138" algn="l"/>
                  <a:tab pos="4044950" algn="l"/>
                  <a:tab pos="4449763" algn="l"/>
                  <a:tab pos="4854575" algn="l"/>
                  <a:tab pos="5259388" algn="l"/>
                  <a:tab pos="5662613" algn="l"/>
                  <a:tab pos="6067425" algn="l"/>
                  <a:tab pos="6473825" algn="l"/>
                  <a:tab pos="6877050" algn="l"/>
                  <a:tab pos="7283450" algn="l"/>
                  <a:tab pos="7686675" algn="l"/>
                  <a:tab pos="8091488" algn="l"/>
                </a:tabLst>
              </a:pPr>
              <a:t>13</a:t>
            </a:fld>
            <a:endParaRPr lang="fr-FR" smtClean="0">
              <a:latin typeface="Times New Roman" pitchFamily="18" charset="0"/>
              <a:ea typeface="msmincho"/>
              <a:cs typeface="msmincho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889125" y="635000"/>
            <a:ext cx="2270125" cy="3136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394" tIns="41196" rIns="82394" bIns="41196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ea typeface="msmincho"/>
              <a:cs typeface="msmincho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43438"/>
            <a:ext cx="5327650" cy="4392612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01638" algn="l"/>
                <a:tab pos="804863" algn="l"/>
                <a:tab pos="1211263" algn="l"/>
                <a:tab pos="1614488" algn="l"/>
                <a:tab pos="2020888" algn="l"/>
                <a:tab pos="2425700" algn="l"/>
                <a:tab pos="2828925" algn="l"/>
                <a:tab pos="3233738" algn="l"/>
                <a:tab pos="3638550" algn="l"/>
                <a:tab pos="4044950" algn="l"/>
                <a:tab pos="4448175" algn="l"/>
                <a:tab pos="4852988" algn="l"/>
                <a:tab pos="5257800" algn="l"/>
                <a:tab pos="5661025" algn="l"/>
                <a:tab pos="6067425" algn="l"/>
                <a:tab pos="6472238" algn="l"/>
                <a:tab pos="6875463" algn="l"/>
                <a:tab pos="7281863" algn="l"/>
                <a:tab pos="7685088" algn="l"/>
                <a:tab pos="8091488" algn="l"/>
              </a:tabLst>
            </a:pPr>
            <a:fld id="{6718A8F6-212B-42A9-892A-E031017F50F9}" type="slidenum">
              <a:rPr lang="fr-FR" smtClean="0">
                <a:latin typeface="Times New Roman" pitchFamily="18" charset="0"/>
                <a:ea typeface="msmincho"/>
                <a:cs typeface="msmincho"/>
              </a:rPr>
              <a:pPr>
                <a:buFont typeface="Times New Roman" pitchFamily="18" charset="0"/>
                <a:buNone/>
                <a:tabLst>
                  <a:tab pos="0" algn="l"/>
                  <a:tab pos="401638" algn="l"/>
                  <a:tab pos="804863" algn="l"/>
                  <a:tab pos="1211263" algn="l"/>
                  <a:tab pos="1614488" algn="l"/>
                  <a:tab pos="2020888" algn="l"/>
                  <a:tab pos="2425700" algn="l"/>
                  <a:tab pos="2828925" algn="l"/>
                  <a:tab pos="3233738" algn="l"/>
                  <a:tab pos="3638550" algn="l"/>
                  <a:tab pos="4044950" algn="l"/>
                  <a:tab pos="4448175" algn="l"/>
                  <a:tab pos="4852988" algn="l"/>
                  <a:tab pos="5257800" algn="l"/>
                  <a:tab pos="5661025" algn="l"/>
                  <a:tab pos="6067425" algn="l"/>
                  <a:tab pos="6472238" algn="l"/>
                  <a:tab pos="6875463" algn="l"/>
                  <a:tab pos="7281863" algn="l"/>
                  <a:tab pos="7685088" algn="l"/>
                  <a:tab pos="8091488" algn="l"/>
                </a:tabLst>
              </a:pPr>
              <a:t>14</a:t>
            </a:fld>
            <a:endParaRPr lang="fr-FR" smtClean="0">
              <a:latin typeface="Times New Roman" pitchFamily="18" charset="0"/>
              <a:ea typeface="msmincho"/>
              <a:cs typeface="msmincho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889125" y="635000"/>
            <a:ext cx="2270125" cy="3136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378" tIns="41189" rIns="82378" bIns="41189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ea typeface="msmincho"/>
              <a:cs typeface="msmincho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43438"/>
            <a:ext cx="5329238" cy="4392612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01638" algn="l"/>
                <a:tab pos="804863" algn="l"/>
                <a:tab pos="1211263" algn="l"/>
                <a:tab pos="1614488" algn="l"/>
                <a:tab pos="2020888" algn="l"/>
                <a:tab pos="2425700" algn="l"/>
                <a:tab pos="2828925" algn="l"/>
                <a:tab pos="3233738" algn="l"/>
                <a:tab pos="3638550" algn="l"/>
                <a:tab pos="4044950" algn="l"/>
                <a:tab pos="4448175" algn="l"/>
                <a:tab pos="4852988" algn="l"/>
                <a:tab pos="5257800" algn="l"/>
                <a:tab pos="5661025" algn="l"/>
                <a:tab pos="6067425" algn="l"/>
                <a:tab pos="6472238" algn="l"/>
                <a:tab pos="6875463" algn="l"/>
                <a:tab pos="7281863" algn="l"/>
                <a:tab pos="7685088" algn="l"/>
                <a:tab pos="8091488" algn="l"/>
              </a:tabLst>
            </a:pPr>
            <a:fld id="{39CE1B0F-865F-4A32-BC0F-D886DFF669D7}" type="slidenum">
              <a:rPr lang="fr-FR" smtClean="0">
                <a:latin typeface="Times New Roman" pitchFamily="18" charset="0"/>
                <a:ea typeface="msmincho"/>
                <a:cs typeface="msmincho"/>
              </a:rPr>
              <a:pPr>
                <a:buFont typeface="Times New Roman" pitchFamily="18" charset="0"/>
                <a:buNone/>
                <a:tabLst>
                  <a:tab pos="0" algn="l"/>
                  <a:tab pos="401638" algn="l"/>
                  <a:tab pos="804863" algn="l"/>
                  <a:tab pos="1211263" algn="l"/>
                  <a:tab pos="1614488" algn="l"/>
                  <a:tab pos="2020888" algn="l"/>
                  <a:tab pos="2425700" algn="l"/>
                  <a:tab pos="2828925" algn="l"/>
                  <a:tab pos="3233738" algn="l"/>
                  <a:tab pos="3638550" algn="l"/>
                  <a:tab pos="4044950" algn="l"/>
                  <a:tab pos="4448175" algn="l"/>
                  <a:tab pos="4852988" algn="l"/>
                  <a:tab pos="5257800" algn="l"/>
                  <a:tab pos="5661025" algn="l"/>
                  <a:tab pos="6067425" algn="l"/>
                  <a:tab pos="6472238" algn="l"/>
                  <a:tab pos="6875463" algn="l"/>
                  <a:tab pos="7281863" algn="l"/>
                  <a:tab pos="7685088" algn="l"/>
                  <a:tab pos="8091488" algn="l"/>
                </a:tabLst>
              </a:pPr>
              <a:t>15</a:t>
            </a:fld>
            <a:endParaRPr lang="fr-FR" smtClean="0">
              <a:latin typeface="Times New Roman" pitchFamily="18" charset="0"/>
              <a:ea typeface="msmincho"/>
              <a:cs typeface="msmincho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889125" y="635000"/>
            <a:ext cx="2270125" cy="3136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378" tIns="41189" rIns="82378" bIns="41189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ea typeface="msmincho"/>
              <a:cs typeface="msmincho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43438"/>
            <a:ext cx="5329238" cy="4392612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01638" algn="l"/>
                <a:tab pos="806450" algn="l"/>
                <a:tab pos="1211263" algn="l"/>
                <a:tab pos="1616075" algn="l"/>
                <a:tab pos="2022475" algn="l"/>
                <a:tab pos="2425700" algn="l"/>
                <a:tab pos="2830513" algn="l"/>
                <a:tab pos="3235325" algn="l"/>
                <a:tab pos="3640138" algn="l"/>
                <a:tab pos="4044950" algn="l"/>
                <a:tab pos="4449763" algn="l"/>
                <a:tab pos="4854575" algn="l"/>
                <a:tab pos="5259388" algn="l"/>
                <a:tab pos="5664200" algn="l"/>
                <a:tab pos="6069013" algn="l"/>
                <a:tab pos="6473825" algn="l"/>
                <a:tab pos="6878638" algn="l"/>
                <a:tab pos="7283450" algn="l"/>
                <a:tab pos="7688263" algn="l"/>
                <a:tab pos="8093075" algn="l"/>
              </a:tabLst>
            </a:pPr>
            <a:fld id="{2E235D3D-F79B-47C3-88D5-46208CB08C37}" type="slidenum">
              <a:rPr lang="fr-FR" smtClean="0">
                <a:latin typeface="Times New Roman" pitchFamily="18" charset="0"/>
                <a:ea typeface="msmincho"/>
                <a:cs typeface="msmincho"/>
              </a:rPr>
              <a:pPr>
                <a:buFont typeface="Times New Roman" pitchFamily="18" charset="0"/>
                <a:buNone/>
                <a:tabLst>
                  <a:tab pos="0" algn="l"/>
                  <a:tab pos="401638" algn="l"/>
                  <a:tab pos="806450" algn="l"/>
                  <a:tab pos="1211263" algn="l"/>
                  <a:tab pos="1616075" algn="l"/>
                  <a:tab pos="2022475" algn="l"/>
                  <a:tab pos="2425700" algn="l"/>
                  <a:tab pos="2830513" algn="l"/>
                  <a:tab pos="3235325" algn="l"/>
                  <a:tab pos="3640138" algn="l"/>
                  <a:tab pos="4044950" algn="l"/>
                  <a:tab pos="4449763" algn="l"/>
                  <a:tab pos="4854575" algn="l"/>
                  <a:tab pos="5259388" algn="l"/>
                  <a:tab pos="5664200" algn="l"/>
                  <a:tab pos="6069013" algn="l"/>
                  <a:tab pos="6473825" algn="l"/>
                  <a:tab pos="6878638" algn="l"/>
                  <a:tab pos="7283450" algn="l"/>
                  <a:tab pos="7688263" algn="l"/>
                  <a:tab pos="8093075" algn="l"/>
                </a:tabLst>
              </a:pPr>
              <a:t>26</a:t>
            </a:fld>
            <a:endParaRPr lang="fr-FR" smtClean="0">
              <a:latin typeface="Times New Roman" pitchFamily="18" charset="0"/>
              <a:ea typeface="msmincho"/>
              <a:cs typeface="msmincho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2082800" y="742950"/>
            <a:ext cx="2501900" cy="3665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394" tIns="41196" rIns="82394" bIns="41196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ea typeface="msmincho"/>
              <a:cs typeface="msmincho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43438"/>
            <a:ext cx="5327650" cy="4392612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6" y="2347413"/>
            <a:ext cx="9088041" cy="16197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4282016"/>
            <a:ext cx="7484269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E781-534E-4242-8947-764AB81F70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AC78-B187-450A-B5B7-FEDA8F5611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1564" y="302611"/>
            <a:ext cx="2405658" cy="644751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591" y="302611"/>
            <a:ext cx="7038777" cy="644751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0F9F-8C25-449E-A878-FB3EAB583D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200" y="801688"/>
            <a:ext cx="8507413" cy="1244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15487" cy="12525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4988" y="1768475"/>
            <a:ext cx="4730750" cy="49768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418138" y="1768475"/>
            <a:ext cx="4732337" cy="24114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418138" y="4332288"/>
            <a:ext cx="4732337" cy="2413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A5D9-DB9B-47F9-867C-D1E15EFFCE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15487" cy="12525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34988" y="1768475"/>
            <a:ext cx="9615487" cy="497681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3B0E7-AF91-444E-AC1A-49DF23650B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174919"/>
            <a:ext cx="9622632" cy="138710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534591" y="1763184"/>
            <a:ext cx="9622632" cy="4992188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97CA-ABFD-4C60-9C17-C9B8B32787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88FD-2ACB-4750-ADEB-6EB1A7003A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0" y="4855751"/>
            <a:ext cx="9088041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0" y="3202768"/>
            <a:ext cx="9088041" cy="16529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D885-1389-4057-8616-01E12BE05E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591" y="1763184"/>
            <a:ext cx="4722217" cy="49869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005" y="1763184"/>
            <a:ext cx="4722217" cy="49869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EF8F-7F24-45CD-B811-BEB6835D4F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691467"/>
            <a:ext cx="4724074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5" indent="0">
              <a:buNone/>
              <a:defRPr sz="2300" b="1"/>
            </a:lvl2pPr>
            <a:lvl3pPr marL="1042690" indent="0">
              <a:buNone/>
              <a:defRPr sz="2100" b="1"/>
            </a:lvl3pPr>
            <a:lvl4pPr marL="1564035" indent="0">
              <a:buNone/>
              <a:defRPr sz="1800" b="1"/>
            </a:lvl4pPr>
            <a:lvl5pPr marL="2085381" indent="0">
              <a:buNone/>
              <a:defRPr sz="1800" b="1"/>
            </a:lvl5pPr>
            <a:lvl6pPr marL="2606726" indent="0">
              <a:buNone/>
              <a:defRPr sz="1800" b="1"/>
            </a:lvl6pPr>
            <a:lvl7pPr marL="3128071" indent="0">
              <a:buNone/>
              <a:defRPr sz="1800" b="1"/>
            </a:lvl7pPr>
            <a:lvl8pPr marL="3649416" indent="0">
              <a:buNone/>
              <a:defRPr sz="1800" b="1"/>
            </a:lvl8pPr>
            <a:lvl9pPr marL="4170761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1" y="2396390"/>
            <a:ext cx="4724074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3" y="1691467"/>
            <a:ext cx="4725930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5" indent="0">
              <a:buNone/>
              <a:defRPr sz="2300" b="1"/>
            </a:lvl2pPr>
            <a:lvl3pPr marL="1042690" indent="0">
              <a:buNone/>
              <a:defRPr sz="2100" b="1"/>
            </a:lvl3pPr>
            <a:lvl4pPr marL="1564035" indent="0">
              <a:buNone/>
              <a:defRPr sz="1800" b="1"/>
            </a:lvl4pPr>
            <a:lvl5pPr marL="2085381" indent="0">
              <a:buNone/>
              <a:defRPr sz="1800" b="1"/>
            </a:lvl5pPr>
            <a:lvl6pPr marL="2606726" indent="0">
              <a:buNone/>
              <a:defRPr sz="1800" b="1"/>
            </a:lvl6pPr>
            <a:lvl7pPr marL="3128071" indent="0">
              <a:buNone/>
              <a:defRPr sz="1800" b="1"/>
            </a:lvl7pPr>
            <a:lvl8pPr marL="3649416" indent="0">
              <a:buNone/>
              <a:defRPr sz="1800" b="1"/>
            </a:lvl8pPr>
            <a:lvl9pPr marL="4170761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3" y="2396390"/>
            <a:ext cx="4725930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47CA-3C16-46AF-9D54-5915257F95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CF02-C7C1-4E1D-B8A6-FB83D4E820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5E8A-B236-40BD-A403-31EC733661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0861"/>
            <a:ext cx="3517533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2" y="300861"/>
            <a:ext cx="5977020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1" y="1581268"/>
            <a:ext cx="3517533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345" indent="0">
              <a:buNone/>
              <a:defRPr sz="1400"/>
            </a:lvl2pPr>
            <a:lvl3pPr marL="1042690" indent="0">
              <a:buNone/>
              <a:defRPr sz="1100"/>
            </a:lvl3pPr>
            <a:lvl4pPr marL="1564035" indent="0">
              <a:buNone/>
              <a:defRPr sz="1000"/>
            </a:lvl4pPr>
            <a:lvl5pPr marL="2085381" indent="0">
              <a:buNone/>
              <a:defRPr sz="1000"/>
            </a:lvl5pPr>
            <a:lvl6pPr marL="2606726" indent="0">
              <a:buNone/>
              <a:defRPr sz="1000"/>
            </a:lvl6pPr>
            <a:lvl7pPr marL="3128071" indent="0">
              <a:buNone/>
              <a:defRPr sz="1000"/>
            </a:lvl7pPr>
            <a:lvl8pPr marL="3649416" indent="0">
              <a:buNone/>
              <a:defRPr sz="1000"/>
            </a:lvl8pPr>
            <a:lvl9pPr marL="4170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C95E-CFF5-4C87-9E25-EF25BA1833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0" y="5289550"/>
            <a:ext cx="6415088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670" y="675187"/>
            <a:ext cx="6415088" cy="45339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345" indent="0">
              <a:buNone/>
              <a:defRPr sz="3200"/>
            </a:lvl2pPr>
            <a:lvl3pPr marL="1042690" indent="0">
              <a:buNone/>
              <a:defRPr sz="2700"/>
            </a:lvl3pPr>
            <a:lvl4pPr marL="1564035" indent="0">
              <a:buNone/>
              <a:defRPr sz="2300"/>
            </a:lvl4pPr>
            <a:lvl5pPr marL="2085381" indent="0">
              <a:buNone/>
              <a:defRPr sz="2300"/>
            </a:lvl5pPr>
            <a:lvl6pPr marL="2606726" indent="0">
              <a:buNone/>
              <a:defRPr sz="2300"/>
            </a:lvl6pPr>
            <a:lvl7pPr marL="3128071" indent="0">
              <a:buNone/>
              <a:defRPr sz="2300"/>
            </a:lvl7pPr>
            <a:lvl8pPr marL="3649416" indent="0">
              <a:buNone/>
              <a:defRPr sz="2300"/>
            </a:lvl8pPr>
            <a:lvl9pPr marL="4170761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0" y="5914011"/>
            <a:ext cx="6415088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345" indent="0">
              <a:buNone/>
              <a:defRPr sz="1400"/>
            </a:lvl2pPr>
            <a:lvl3pPr marL="1042690" indent="0">
              <a:buNone/>
              <a:defRPr sz="1100"/>
            </a:lvl3pPr>
            <a:lvl4pPr marL="1564035" indent="0">
              <a:buNone/>
              <a:defRPr sz="1000"/>
            </a:lvl4pPr>
            <a:lvl5pPr marL="2085381" indent="0">
              <a:buNone/>
              <a:defRPr sz="1000"/>
            </a:lvl5pPr>
            <a:lvl6pPr marL="2606726" indent="0">
              <a:buNone/>
              <a:defRPr sz="1000"/>
            </a:lvl6pPr>
            <a:lvl7pPr marL="3128071" indent="0">
              <a:buNone/>
              <a:defRPr sz="1000"/>
            </a:lvl7pPr>
            <a:lvl8pPr marL="3649416" indent="0">
              <a:buNone/>
              <a:defRPr sz="1000"/>
            </a:lvl8pPr>
            <a:lvl9pPr marL="4170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1C23-831F-45C3-8D20-CD24EF8DC0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183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1837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04050"/>
            <a:ext cx="2493962" cy="401638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9D8A470-5F51-4855-B0C2-43467CB080F5}" type="datetimeFigureOut">
              <a:rPr lang="fr-FR"/>
              <a:pPr>
                <a:defRPr/>
              </a:pPr>
              <a:t>04/01/2011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2838" y="7004050"/>
            <a:ext cx="3386137" cy="401638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863" y="7004050"/>
            <a:ext cx="2493962" cy="401638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553F61A-A117-4147-9C37-496A3C3CBF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hyperlink" Target="http://images.google.fr/imgres?imgurl=http://2.bp.blogspot.com/_audlqDm_Sm4/SfWE6A3CtgI/AAAAAAAAACw/LWf2LrVa2Xk/S220/sigle+femme.jpg&amp;imgrefurl=http://esquisse-sourires.blogspot.com/2009/04/il-y-ces-jours-la-ou-nous-ne-savons.html&amp;usg=__glVDD_hcc86TH1g3MXH0fm2KIKE=&amp;h=220&amp;w=164&amp;sz=4&amp;hl=fr&amp;start=3&amp;itbs=1&amp;tbnid=_ZghrAkW4uU2xM:&amp;tbnh=107&amp;tbnw=80&amp;prev=/images?q=SIGLE+FEMME&amp;hl=fr&amp;newwindow=1&amp;sa=G&amp;gbv=2&amp;tbs=isch: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08" y="5921390"/>
            <a:ext cx="1214446" cy="144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558925" y="6207125"/>
            <a:ext cx="3643313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Espace vie Syndicale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Pôle « Organisation-Déploiement »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</a:rPr>
              <a:t>V. </a:t>
            </a:r>
            <a:r>
              <a:rPr lang="fr-FR" sz="1100" b="1" dirty="0" err="1">
                <a:solidFill>
                  <a:schemeClr val="accent6">
                    <a:lumMod val="75000"/>
                  </a:schemeClr>
                </a:solidFill>
              </a:rPr>
              <a:t>Lamoot</a:t>
            </a: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</a:rPr>
              <a:t> –  </a:t>
            </a: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</a:rPr>
              <a:t>NOVEMBRE 2010</a:t>
            </a:r>
            <a:endParaRPr lang="fr-FR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</a:rPr>
              <a:t>Tél. : 01.48.18.84.41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31856" y="3992564"/>
            <a:ext cx="2181377" cy="206736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64</a:t>
            </a:r>
            <a:endParaRPr lang="fr-FR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436" y="492102"/>
            <a:ext cx="9517927" cy="8651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54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Etat des lieux des départements</a:t>
            </a:r>
            <a:endParaRPr lang="fr-FR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8437" name="Image 11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630238" y="1920875"/>
            <a:ext cx="5715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2575" y="2706688"/>
            <a:ext cx="31464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02502" y="1135044"/>
            <a:ext cx="9072626" cy="642942"/>
          </a:xfrm>
          <a:solidFill>
            <a:schemeClr val="accent1">
              <a:lumMod val="60000"/>
              <a:lumOff val="40000"/>
            </a:schemeClr>
          </a:solidFill>
        </p:spPr>
        <p:txBody>
          <a:bodyPr lIns="90000" tIns="46800" rIns="90000" bIns="46800" rtlCol="0">
            <a:noAutofit/>
          </a:bodyPr>
          <a:lstStyle/>
          <a:p>
            <a:pPr marL="333375" indent="-333375" defTabSz="1042690" eaLnBrk="1" fontAlgn="auto" hangingPunct="1">
              <a:spcBef>
                <a:spcPts val="450"/>
              </a:spcBef>
              <a:spcAft>
                <a:spcPts val="0"/>
              </a:spcAft>
              <a:buSzPct val="94000"/>
              <a:buFont typeface="Times New Roman" pitchFamily="16" charset="0"/>
              <a:buBlip>
                <a:blip r:embed="rId3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318 bases qui effectuent un règlement à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CoGéTise</a:t>
            </a:r>
            <a:endParaRPr lang="fr-F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828675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73940" y="206350"/>
            <a:ext cx="778674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 algn="r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La Cgt dans </a:t>
            </a:r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la département – </a:t>
            </a:r>
            <a:r>
              <a:rPr lang="fr-F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CoGéTise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graphicFrame>
        <p:nvGraphicFramePr>
          <p:cNvPr id="12" name="Group 5"/>
          <p:cNvGraphicFramePr>
            <a:graphicFrameLocks noGrp="1"/>
          </p:cNvGraphicFramePr>
          <p:nvPr/>
        </p:nvGraphicFramePr>
        <p:xfrm>
          <a:off x="630998" y="1849423"/>
          <a:ext cx="4681767" cy="533790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617071"/>
                <a:gridCol w="2064696"/>
              </a:tblGrid>
              <a:tr h="3209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AGRO-AL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CHEMINOT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CHIMIE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CNPE</a:t>
                      </a: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COMMERCE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CONSTRUCTION, BOIS AMEUBLEMENT</a:t>
                      </a:r>
                      <a:endParaRPr kumimoji="0" lang="fr-F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144000" marR="0" marT="36000" marB="36000" anchor="ctr" horzOverflow="overflow"/>
                </a:tc>
              </a:tr>
              <a:tr h="28607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EQUIPEMENT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FAPT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FERC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FILPAC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FINANCES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FNME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FSPBA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INTERIMAIRES</a:t>
                      </a: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JOURNALISTES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144000" marR="0" marT="36000" marB="36000" anchor="ctr" horzOverflow="overflow"/>
                </a:tc>
              </a:tr>
              <a:tr h="335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METAUX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144000" marR="0" marT="36000" marB="36000" anchor="ctr" horzOverflow="overflow"/>
                </a:tc>
              </a:tr>
            </a:tbl>
          </a:graphicData>
        </a:graphic>
      </p:graphicFrame>
      <p:graphicFrame>
        <p:nvGraphicFramePr>
          <p:cNvPr id="13" name="Group 120"/>
          <p:cNvGraphicFramePr>
            <a:graphicFrameLocks noGrp="1"/>
          </p:cNvGraphicFramePr>
          <p:nvPr/>
        </p:nvGraphicFramePr>
        <p:xfrm>
          <a:off x="5560220" y="1849423"/>
          <a:ext cx="4643470" cy="551702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853530"/>
                <a:gridCol w="1789940"/>
              </a:tblGrid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ORGANISMES SOCIAUX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</a:t>
                      </a:r>
                    </a:p>
                  </a:txBody>
                  <a:tcPr marL="144000" marR="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PERI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POLICE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PORT ET DOCK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PROF-VENTES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SANTE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SERVICES PUBLICS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SOC-ETUDES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SPECTACLES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MARINS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359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THC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TRAV. ETAT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UGFF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017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VERRE ET CER.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  <p:pic>
        <p:nvPicPr>
          <p:cNvPr id="30726" name="Image 9" descr="64.png"/>
          <p:cNvPicPr>
            <a:picLocks noChangeAspect="1"/>
          </p:cNvPicPr>
          <p:nvPr/>
        </p:nvPicPr>
        <p:blipFill>
          <a:blip r:embed="rId5"/>
          <a:srcRect b="3795"/>
          <a:stretch>
            <a:fillRect/>
          </a:stretch>
        </p:blipFill>
        <p:spPr bwMode="auto">
          <a:xfrm>
            <a:off x="9347200" y="349250"/>
            <a:ext cx="10715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3050" y="1920875"/>
            <a:ext cx="4073525" cy="4572000"/>
          </a:xfrm>
        </p:spPr>
        <p:txBody>
          <a:bodyPr rtlCol="0">
            <a:noAutofit/>
          </a:bodyPr>
          <a:lstStyle/>
          <a:p>
            <a:pPr defTabSz="104269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dirty="0" smtClean="0">
                <a:solidFill>
                  <a:srgbClr val="FF0000"/>
                </a:solidFill>
              </a:rPr>
              <a:t>Sur </a:t>
            </a:r>
            <a:r>
              <a:rPr lang="fr-FR" sz="4000" b="1" dirty="0" smtClean="0">
                <a:solidFill>
                  <a:srgbClr val="0070C0"/>
                </a:solidFill>
              </a:rPr>
              <a:t>885</a:t>
            </a:r>
            <a:r>
              <a:rPr lang="fr-FR" sz="4000" dirty="0" smtClean="0">
                <a:solidFill>
                  <a:srgbClr val="FF0000"/>
                </a:solidFill>
              </a:rPr>
              <a:t> bases répertoriées dans </a:t>
            </a:r>
            <a:r>
              <a:rPr lang="fr-FR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CoGiTiel</a:t>
            </a:r>
            <a:r>
              <a:rPr lang="fr-FR" sz="4000" dirty="0" smtClean="0">
                <a:solidFill>
                  <a:srgbClr val="FF0000"/>
                </a:solidFill>
              </a:rPr>
              <a:t>, </a:t>
            </a:r>
            <a:r>
              <a:rPr lang="fr-FR" sz="4000" b="1" dirty="0" smtClean="0">
                <a:solidFill>
                  <a:srgbClr val="0070C0"/>
                </a:solidFill>
              </a:rPr>
              <a:t>318</a:t>
            </a:r>
          </a:p>
          <a:p>
            <a:pPr defTabSz="104269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dirty="0" smtClean="0">
                <a:solidFill>
                  <a:srgbClr val="FF0000"/>
                </a:solidFill>
              </a:rPr>
              <a:t>ont effectué un règlement</a:t>
            </a:r>
            <a:r>
              <a:rPr lang="fr-FR" sz="4400" dirty="0" smtClean="0">
                <a:solidFill>
                  <a:srgbClr val="FF0000"/>
                </a:solidFill>
              </a:rPr>
              <a:t> à </a:t>
            </a:r>
            <a:r>
              <a:rPr lang="fr-FR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CoGéTise</a:t>
            </a:r>
            <a:r>
              <a:rPr lang="fr-FR" sz="4400" dirty="0" smtClean="0">
                <a:solidFill>
                  <a:srgbClr val="FF0000"/>
                </a:solidFill>
              </a:rPr>
              <a:t>!</a:t>
            </a:r>
            <a:endParaRPr lang="fr-FR" sz="44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28675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32771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4702175" y="706438"/>
          <a:ext cx="5454650" cy="5548312"/>
        </p:xfrm>
        <a:graphic>
          <a:graphicData uri="http://schemas.openxmlformats.org/presentationml/2006/ole">
            <p:oleObj spid="_x0000_s32771" r:id="rId4" imgW="5456393" imgH="5547841" progId="Excel.Chart.8">
              <p:embed/>
            </p:oleObj>
          </a:graphicData>
        </a:graphic>
      </p:graphicFrame>
      <p:pic>
        <p:nvPicPr>
          <p:cNvPr id="32772" name="Image 7" descr="64.png"/>
          <p:cNvPicPr>
            <a:picLocks noChangeAspect="1"/>
          </p:cNvPicPr>
          <p:nvPr/>
        </p:nvPicPr>
        <p:blipFill>
          <a:blip r:embed="rId5"/>
          <a:srcRect b="3795"/>
          <a:stretch>
            <a:fillRect/>
          </a:stretch>
        </p:blipFill>
        <p:spPr bwMode="auto">
          <a:xfrm>
            <a:off x="1416050" y="420688"/>
            <a:ext cx="1400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28675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73940" y="206350"/>
            <a:ext cx="8286808" cy="550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2" charset="0"/>
              </a:rPr>
              <a:t>La Cgt dans </a:t>
            </a: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2" charset="0"/>
              </a:rPr>
              <a:t>le DPT –  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2" charset="0"/>
              </a:rPr>
              <a:t>TAILLE 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2" charset="0"/>
              </a:rPr>
              <a:t>DES BASES</a:t>
            </a:r>
            <a:endParaRPr lang="fr-F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44488" y="1849438"/>
          <a:ext cx="5286375" cy="47863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1080"/>
                <a:gridCol w="1224900"/>
                <a:gridCol w="1160431"/>
              </a:tblGrid>
              <a:tr h="683764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Bases</a:t>
                      </a:r>
                      <a:endParaRPr lang="fr-FR" sz="2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nombre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</a:t>
                      </a:r>
                      <a:r>
                        <a:rPr lang="fr-F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FNI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de 1 à 9 syndiqués</a:t>
                      </a:r>
                      <a:endParaRPr lang="fr-FR" sz="2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102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404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De 10 à 19 syndiqués</a:t>
                      </a:r>
                      <a:endParaRPr lang="fr-FR" sz="2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57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777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De 20 à 49 syndiqués</a:t>
                      </a:r>
                      <a:endParaRPr lang="fr-FR" sz="2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44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1 334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De 50 à 99 syndiqués</a:t>
                      </a:r>
                      <a:endParaRPr lang="fr-FR" sz="2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27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1 912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37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De 100 et plus</a:t>
                      </a:r>
                      <a:endParaRPr lang="fr-FR" sz="2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2 993</a:t>
                      </a:r>
                      <a:endParaRPr lang="fr-FR" sz="3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837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248</a:t>
                      </a:r>
                      <a:endParaRPr lang="fr-FR" sz="3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7 420</a:t>
                      </a:r>
                      <a:endParaRPr lang="fr-FR" sz="3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846763" y="1920875"/>
            <a:ext cx="4572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fr-FR" sz="3200" b="1" dirty="0">
                <a:solidFill>
                  <a:srgbClr val="C00000"/>
                </a:solidFill>
                <a:latin typeface="+mn-lt"/>
              </a:rPr>
              <a:t>41.12 </a:t>
            </a:r>
            <a:r>
              <a:rPr lang="fr-FR" sz="3200" b="1" dirty="0">
                <a:solidFill>
                  <a:srgbClr val="C00000"/>
                </a:solidFill>
                <a:latin typeface="+mn-lt"/>
              </a:rPr>
              <a:t>% des bases ont moins de 10 syndiqués et elles totalisent </a:t>
            </a:r>
            <a:r>
              <a:rPr lang="fr-FR" sz="3200" b="1" dirty="0">
                <a:solidFill>
                  <a:srgbClr val="C00000"/>
                </a:solidFill>
                <a:latin typeface="+mn-lt"/>
              </a:rPr>
              <a:t>5.4 </a:t>
            </a:r>
            <a:r>
              <a:rPr lang="fr-FR" sz="3200" b="1" dirty="0">
                <a:solidFill>
                  <a:srgbClr val="C00000"/>
                </a:solidFill>
                <a:latin typeface="+mn-lt"/>
              </a:rPr>
              <a:t>% de nos syndiqués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fr-FR" sz="3200" b="1" dirty="0">
                <a:solidFill>
                  <a:srgbClr val="C00000"/>
                </a:solidFill>
                <a:latin typeface="+mn-lt"/>
              </a:rPr>
              <a:t>40.33 </a:t>
            </a:r>
            <a:r>
              <a:rPr lang="fr-FR" sz="3200" b="1" dirty="0">
                <a:solidFill>
                  <a:srgbClr val="C00000"/>
                </a:solidFill>
                <a:latin typeface="+mn-lt"/>
              </a:rPr>
              <a:t>% </a:t>
            </a:r>
            <a:r>
              <a:rPr lang="fr-FR" sz="2800" b="1" dirty="0">
                <a:solidFill>
                  <a:srgbClr val="C00000"/>
                </a:solidFill>
                <a:latin typeface="+mn-lt"/>
              </a:rPr>
              <a:t>des adhérents sont </a:t>
            </a:r>
            <a:r>
              <a:rPr lang="fr-FR" sz="2800" b="1" dirty="0">
                <a:solidFill>
                  <a:srgbClr val="C00000"/>
                </a:solidFill>
                <a:latin typeface="+mn-lt"/>
              </a:rPr>
              <a:t>dans un </a:t>
            </a:r>
            <a:r>
              <a:rPr lang="fr-FR" sz="2800" b="1" dirty="0">
                <a:solidFill>
                  <a:srgbClr val="C00000"/>
                </a:solidFill>
                <a:latin typeface="+mn-lt"/>
              </a:rPr>
              <a:t>syndicat de + 100.</a:t>
            </a:r>
            <a:endParaRPr lang="fr-FR" sz="3200" b="1" dirty="0">
              <a:solidFill>
                <a:srgbClr val="C00000"/>
              </a:solidFill>
              <a:latin typeface="+mn-lt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fr-FR" sz="2800" b="1" dirty="0">
              <a:solidFill>
                <a:srgbClr val="C00000"/>
              </a:solidFill>
              <a:latin typeface="+mn-lt"/>
            </a:endParaRPr>
          </a:p>
          <a:p>
            <a:pPr marL="0" lvl="1" indent="0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fr-FR" sz="2800" b="1" i="1" dirty="0">
                <a:solidFill>
                  <a:schemeClr val="tx1"/>
                </a:solidFill>
              </a:rPr>
              <a:t>66.1 </a:t>
            </a:r>
            <a:r>
              <a:rPr lang="fr-FR" sz="2800" b="1" i="1" dirty="0">
                <a:solidFill>
                  <a:schemeClr val="tx1"/>
                </a:solidFill>
              </a:rPr>
              <a:t>% des adhérents sont dans un syndicat de + 50. </a:t>
            </a:r>
            <a:r>
              <a:rPr lang="fr-FR" sz="1600" b="1" i="1" dirty="0">
                <a:solidFill>
                  <a:schemeClr val="tx1"/>
                </a:solidFill>
              </a:rPr>
              <a:t>(</a:t>
            </a:r>
            <a:r>
              <a:rPr lang="fr-FR" sz="1600" b="1" i="1" dirty="0">
                <a:solidFill>
                  <a:schemeClr val="tx1"/>
                </a:solidFill>
              </a:rPr>
              <a:t>65 % au niveau national).</a:t>
            </a:r>
            <a:endParaRPr lang="fr-F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502" y="1063606"/>
            <a:ext cx="8072494" cy="664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2" charset="0"/>
              </a:rPr>
              <a:t>Les syndicats </a:t>
            </a:r>
            <a:r>
              <a:rPr lang="fr-FR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2" charset="0"/>
              </a:rPr>
              <a:t>(à partir des règlements </a:t>
            </a:r>
            <a:r>
              <a:rPr lang="fr-FR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2" charset="0"/>
              </a:rPr>
              <a:t>2008 au 08.02.2010</a:t>
            </a: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2" charset="0"/>
              </a:rPr>
              <a:t>)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831" name="Image 11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9490075" y="206375"/>
            <a:ext cx="9874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28675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73940" y="206350"/>
            <a:ext cx="8143932" cy="550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2" charset="0"/>
              </a:rPr>
              <a:t>La Cgt dans </a:t>
            </a: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2" charset="0"/>
              </a:rPr>
              <a:t>le DPT – </a:t>
            </a: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2" charset="0"/>
              </a:rPr>
              <a:t>Les syndicats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15925" y="1920875"/>
          <a:ext cx="4411663" cy="4970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6318"/>
                <a:gridCol w="1107838"/>
                <a:gridCol w="1266101"/>
              </a:tblGrid>
              <a:tr h="82735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Type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Nombre BASES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Nombre adhérents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syndicat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1042690" rtl="0" eaLnBrk="1" fontAlgn="b" latinLnBrk="0" hangingPunct="1"/>
                      <a:r>
                        <a:rPr lang="fr-FR" sz="24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fr-FR" sz="2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169</a:t>
                      </a:r>
                      <a:endParaRPr lang="fr-FR" sz="24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1042690" rtl="0" eaLnBrk="1" fontAlgn="b" latinLnBrk="0" hangingPunct="1"/>
                      <a:r>
                        <a:rPr lang="fr-FR" sz="24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6 526</a:t>
                      </a:r>
                      <a:endParaRPr lang="fr-FR" sz="24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synd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137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7352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Syndicat de</a:t>
                      </a:r>
                      <a:r>
                        <a:rPr lang="fr-FR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site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CNPE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 </a:t>
                      </a:r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multipro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36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indiv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indiv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UL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65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673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248</a:t>
                      </a:r>
                      <a:endParaRPr lang="fr-FR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7 420</a:t>
                      </a:r>
                      <a:endParaRPr lang="fr-FR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989638" y="2849563"/>
            <a:ext cx="42148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fr-FR" sz="2800" b="1" i="1">
                <a:solidFill>
                  <a:srgbClr val="FF0000"/>
                </a:solidFill>
              </a:rPr>
              <a:t>9.11 % des adhérents sont dans une base « d’individuels ».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3940" y="1063606"/>
            <a:ext cx="8072494" cy="664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2" charset="0"/>
              </a:rPr>
              <a:t>Les syndicats, LEUR TYPE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8848" y="1920862"/>
            <a:ext cx="4499257" cy="664797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Remarquons</a:t>
            </a:r>
            <a:r>
              <a:rPr lang="fr-F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 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203950" y="4778375"/>
            <a:ext cx="4143375" cy="23828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 b="1" u="sng">
                <a:solidFill>
                  <a:srgbClr val="C00000"/>
                </a:solidFill>
              </a:rPr>
              <a:t>Résolution 4 </a:t>
            </a:r>
            <a:r>
              <a:rPr lang="fr-FR" sz="2000" b="1">
                <a:solidFill>
                  <a:srgbClr val="C00000"/>
                </a:solidFill>
              </a:rPr>
              <a:t> :  </a:t>
            </a:r>
            <a:r>
              <a:rPr lang="fr-FR" sz="2000" b="1" i="1">
                <a:solidFill>
                  <a:srgbClr val="C00000"/>
                </a:solidFill>
              </a:rPr>
              <a:t>« Chaque syndicat de la Cgt, tiendra </a:t>
            </a:r>
            <a:r>
              <a:rPr lang="fr-FR" sz="2000" b="1" i="1" u="sng">
                <a:solidFill>
                  <a:srgbClr val="C00000"/>
                </a:solidFill>
              </a:rPr>
              <a:t>avant le 31 décembre 2011</a:t>
            </a:r>
            <a:r>
              <a:rPr lang="fr-FR" sz="2000" b="1" i="1">
                <a:solidFill>
                  <a:srgbClr val="C00000"/>
                </a:solidFill>
              </a:rPr>
              <a:t> un Congrès ou une assemblée générale afin, notamment d’examiner s’il convient de modifier son périmètre professionnel et territorial »…</a:t>
            </a:r>
          </a:p>
        </p:txBody>
      </p:sp>
      <p:pic>
        <p:nvPicPr>
          <p:cNvPr id="35889" name="Image 11" descr="64.png"/>
          <p:cNvPicPr>
            <a:picLocks noChangeAspect="1"/>
          </p:cNvPicPr>
          <p:nvPr/>
        </p:nvPicPr>
        <p:blipFill>
          <a:blip r:embed="rId5"/>
          <a:srcRect b="3795"/>
          <a:stretch>
            <a:fillRect/>
          </a:stretch>
        </p:blipFill>
        <p:spPr bwMode="auto">
          <a:xfrm>
            <a:off x="9490075" y="206375"/>
            <a:ext cx="9874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30301" y="1135062"/>
            <a:ext cx="8073258" cy="571485"/>
          </a:xfrm>
          <a:solidFill>
            <a:srgbClr val="FF0000"/>
          </a:solidFill>
        </p:spPr>
        <p:txBody>
          <a:bodyPr lIns="90000" tIns="46800" rIns="90000" bIns="46800" rtlCol="0">
            <a:noAutofit/>
          </a:bodyPr>
          <a:lstStyle/>
          <a:p>
            <a:pPr marL="333375" indent="-333375" defTabSz="1042690" eaLnBrk="1" fontAlgn="auto" hangingPunct="1">
              <a:spcBef>
                <a:spcPts val="450"/>
              </a:spcBef>
              <a:spcAft>
                <a:spcPts val="0"/>
              </a:spcAft>
              <a:buSzPct val="94000"/>
              <a:buFont typeface="Times New Roman" pitchFamily="16" charset="0"/>
              <a:buBlip>
                <a:blip r:embed="rId3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fr-FR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8 086 adhérents recensés dans le </a:t>
            </a:r>
            <a:r>
              <a:rPr lang="fr-FR" sz="2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CoGiTiel</a:t>
            </a:r>
            <a:r>
              <a:rPr lang="fr-FR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fr-F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665163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88188" y="206350"/>
            <a:ext cx="8572560" cy="607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fr-FR" sz="36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Cgt</a:t>
            </a: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dans </a:t>
            </a:r>
            <a:r>
              <a:rPr lang="fr-FR" sz="36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le département – Les Adhérents</a:t>
            </a:r>
            <a:endParaRPr lang="fr-FR" sz="400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Group 5"/>
          <p:cNvGraphicFramePr>
            <a:graphicFrameLocks noGrp="1"/>
          </p:cNvGraphicFramePr>
          <p:nvPr/>
        </p:nvGraphicFramePr>
        <p:xfrm>
          <a:off x="345246" y="1849424"/>
          <a:ext cx="4071966" cy="5012745"/>
        </p:xfrm>
        <a:graphic>
          <a:graphicData uri="http://schemas.openxmlformats.org/drawingml/2006/table">
            <a:tbl>
              <a:tblPr firstRow="1" lastRow="1">
                <a:tableStyleId>{18603FDC-E32A-4AB5-989C-0864C3EAD2B8}</a:tableStyleId>
              </a:tblPr>
              <a:tblGrid>
                <a:gridCol w="2801722"/>
                <a:gridCol w="1270244"/>
              </a:tblGrid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AGRO-AL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88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CHEMINOT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562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CHIMIE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516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COMMERCE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352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CONSTRUCTION, BOIS, AMEUBLEMENT</a:t>
                      </a:r>
                      <a:endParaRPr kumimoji="0" lang="fr-FR" sz="12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197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EQUIPEMENT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8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FAPT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611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FERC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182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FILPAC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64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FINANCES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327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FNME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1 363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FSPBA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77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JOURNALISTES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ea typeface="+mn-ea"/>
                        <a:cs typeface="Arial Unicode MS" charset="0"/>
                      </a:endParaRP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METAUX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1 167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ORGANISMES SOCIAUX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208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2" name="Group 120"/>
          <p:cNvGraphicFramePr>
            <a:graphicFrameLocks noGrp="1"/>
          </p:cNvGraphicFramePr>
          <p:nvPr/>
        </p:nvGraphicFramePr>
        <p:xfrm>
          <a:off x="5345906" y="1920862"/>
          <a:ext cx="4572032" cy="491746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723763"/>
                <a:gridCol w="1848269"/>
              </a:tblGrid>
              <a:tr h="4230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PERI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151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6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POLICE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ea typeface="+mn-ea"/>
                        <a:cs typeface="Arial Unicode MS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PORT ET DOCK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 Unicode MS" charset="0"/>
                        </a:rPr>
                        <a:t>69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7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PROF-VENTES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4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SANTE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1 043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SERVICES PUBLICS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765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SOC-ETUDES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27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SPECTACLES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20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SYND. MAR.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ea typeface="+mn-ea"/>
                        <a:cs typeface="Arial Unicode MS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THC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17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207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TRAV. ETAT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5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UGFF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55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VERRE ET CER.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7894" name="Image 7" descr="64.png"/>
          <p:cNvPicPr>
            <a:picLocks noChangeAspect="1"/>
          </p:cNvPicPr>
          <p:nvPr/>
        </p:nvPicPr>
        <p:blipFill>
          <a:blip r:embed="rId5"/>
          <a:srcRect b="3795"/>
          <a:stretch>
            <a:fillRect/>
          </a:stretch>
        </p:blipFill>
        <p:spPr bwMode="auto">
          <a:xfrm>
            <a:off x="9632950" y="349250"/>
            <a:ext cx="78581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88188" y="992168"/>
            <a:ext cx="8215370" cy="571485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/>
          </a:gradFill>
        </p:spPr>
        <p:txBody>
          <a:bodyPr lIns="90000" tIns="46800" rIns="90000" bIns="46800" rtlCol="0">
            <a:noAutofit/>
          </a:bodyPr>
          <a:lstStyle/>
          <a:p>
            <a:pPr marL="333375" indent="-333375" defTabSz="1042690" eaLnBrk="1" fontAlgn="auto" hangingPunct="1">
              <a:spcBef>
                <a:spcPts val="450"/>
              </a:spcBef>
              <a:spcAft>
                <a:spcPts val="0"/>
              </a:spcAft>
              <a:buSzPct val="94000"/>
              <a:buFont typeface="Times New Roman" pitchFamily="16" charset="0"/>
              <a:buBlip>
                <a:blip r:embed="rId3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fr-FR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  7 615 adhérents payés à </a:t>
            </a:r>
            <a:r>
              <a:rPr lang="fr-FR" sz="32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CoGéTise</a:t>
            </a:r>
            <a:r>
              <a:rPr lang="fr-FR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665163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88188" y="206350"/>
            <a:ext cx="8001056" cy="6647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fr-FR" sz="40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Cgt</a:t>
            </a:r>
            <a:r>
              <a:rPr lang="fr-FR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dans </a:t>
            </a:r>
            <a:r>
              <a:rPr lang="fr-FR" sz="40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le DPT – les Adhérents</a:t>
            </a:r>
            <a:endParaRPr lang="fr-FR" sz="400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oup 5"/>
          <p:cNvGraphicFramePr>
            <a:graphicFrameLocks noGrp="1"/>
          </p:cNvGraphicFramePr>
          <p:nvPr/>
        </p:nvGraphicFramePr>
        <p:xfrm>
          <a:off x="345246" y="1849424"/>
          <a:ext cx="4071966" cy="5346928"/>
        </p:xfrm>
        <a:graphic>
          <a:graphicData uri="http://schemas.openxmlformats.org/drawingml/2006/table">
            <a:tbl>
              <a:tblPr firstRow="1" lastRow="1">
                <a:tableStyleId>{327F97BB-C833-4FB7-BDE5-3F7075034690}</a:tableStyleId>
              </a:tblPr>
              <a:tblGrid>
                <a:gridCol w="2801722"/>
                <a:gridCol w="1270244"/>
              </a:tblGrid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AGRO-AL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62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CHEMINOT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628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CHIMIE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556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CNPE</a:t>
                      </a: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22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COMMERCE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273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CONSTRUCTION, BOIS, AMEUBLEMENT</a:t>
                      </a:r>
                      <a:endParaRPr kumimoji="0" lang="fr-F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142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EQUIPEMENT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42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FAPT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533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FERC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174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FILPAC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68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FINANCES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299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FNME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1 306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FSPBA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79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INTERIMAIRES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3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METAUX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1 069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ORGANISMES SOCIAUX</a:t>
                      </a:r>
                      <a:endParaRPr kumimoji="0" lang="fr-FR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142</a:t>
                      </a:r>
                    </a:p>
                  </a:txBody>
                  <a:tcPr marL="36000" marR="36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Group 120"/>
          <p:cNvGraphicFramePr>
            <a:graphicFrameLocks noGrp="1"/>
          </p:cNvGraphicFramePr>
          <p:nvPr/>
        </p:nvGraphicFramePr>
        <p:xfrm>
          <a:off x="5345906" y="1920862"/>
          <a:ext cx="4572032" cy="491746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723763"/>
                <a:gridCol w="1848269"/>
              </a:tblGrid>
              <a:tr h="4230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PERI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ea typeface="+mn-ea"/>
                        <a:cs typeface="Arial Unicode MS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6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POLICE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ea typeface="+mn-ea"/>
                        <a:cs typeface="Arial Unicode MS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PORT ET DOCK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Arial Unicode MS" charset="0"/>
                        </a:rPr>
                        <a:t>35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7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PROF-VENTES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3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SANTE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1 000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SERVICES PUBLICS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862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SOC-ETUDES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24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SPECTACLES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19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MARINS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ea typeface="+mn-ea"/>
                        <a:cs typeface="Arial Unicode MS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THC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2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171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TRAV. ETAT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41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UGFF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ea typeface="+mn-ea"/>
                          <a:cs typeface="Arial Unicode MS" charset="0"/>
                        </a:rPr>
                        <a:t>35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VERRE ET CER.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  <a:ea typeface="+mn-ea"/>
                        <a:cs typeface="Arial Unicode MS" charset="0"/>
                      </a:endParaRP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9942" name="Image 10" descr="64.png"/>
          <p:cNvPicPr>
            <a:picLocks noChangeAspect="1"/>
          </p:cNvPicPr>
          <p:nvPr/>
        </p:nvPicPr>
        <p:blipFill>
          <a:blip r:embed="rId5"/>
          <a:srcRect b="3795"/>
          <a:stretch>
            <a:fillRect/>
          </a:stretch>
        </p:blipFill>
        <p:spPr bwMode="auto">
          <a:xfrm>
            <a:off x="9347200" y="349250"/>
            <a:ext cx="10715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Graphique 3"/>
          <p:cNvGraphicFramePr>
            <a:graphicFrameLocks/>
          </p:cNvGraphicFramePr>
          <p:nvPr/>
        </p:nvGraphicFramePr>
        <p:xfrm>
          <a:off x="773113" y="635000"/>
          <a:ext cx="9645650" cy="6643688"/>
        </p:xfrm>
        <a:graphic>
          <a:graphicData uri="http://schemas.openxmlformats.org/presentationml/2006/ole">
            <p:oleObj spid="_x0000_s41985" r:id="rId3" imgW="9644708" imgH="6645216" progId="Excel.Chart.8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344613" y="206375"/>
            <a:ext cx="9002712" cy="808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adhérents</a:t>
            </a:r>
            <a:r>
              <a:rPr lang="fr-FR" sz="36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 par </a:t>
            </a: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profession</a:t>
            </a:r>
            <a:r>
              <a:rPr lang="fr-FR" sz="36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 dans </a:t>
            </a: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DPT</a:t>
            </a:r>
          </a:p>
          <a:p>
            <a:pPr>
              <a:defRPr/>
            </a:pPr>
            <a:r>
              <a:rPr lang="fr-FR" sz="105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(FNI 2009 11.10.2010)</a:t>
            </a:r>
            <a:endParaRPr lang="fr-FR" sz="3600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665163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8" name="Image 6" descr="64.png"/>
          <p:cNvPicPr>
            <a:picLocks noChangeAspect="1"/>
          </p:cNvPicPr>
          <p:nvPr/>
        </p:nvPicPr>
        <p:blipFill>
          <a:blip r:embed="rId5"/>
          <a:srcRect b="3795"/>
          <a:stretch>
            <a:fillRect/>
          </a:stretch>
        </p:blipFill>
        <p:spPr bwMode="auto">
          <a:xfrm>
            <a:off x="5059363" y="3421063"/>
            <a:ext cx="44323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Graphique 3"/>
          <p:cNvGraphicFramePr>
            <a:graphicFrameLocks/>
          </p:cNvGraphicFramePr>
          <p:nvPr/>
        </p:nvGraphicFramePr>
        <p:xfrm>
          <a:off x="558800" y="849313"/>
          <a:ext cx="9645650" cy="6294437"/>
        </p:xfrm>
        <a:graphic>
          <a:graphicData uri="http://schemas.openxmlformats.org/presentationml/2006/ole">
            <p:oleObj spid="_x0000_s43009" r:id="rId3" imgW="9644708" imgH="6297714" progId="Excel.Chart.8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130300" y="277813"/>
            <a:ext cx="87884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fr-FR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adhérents</a:t>
            </a:r>
            <a:r>
              <a:rPr lang="fr-FR" sz="40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 par </a:t>
            </a:r>
            <a:r>
              <a:rPr lang="fr-FR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UL</a:t>
            </a:r>
            <a:r>
              <a:rPr lang="fr-FR" sz="40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 dans </a:t>
            </a:r>
            <a:r>
              <a:rPr lang="fr-FR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DPT</a:t>
            </a:r>
          </a:p>
          <a:p>
            <a:pPr>
              <a:defRPr/>
            </a:pPr>
            <a:r>
              <a:rPr lang="fr-FR" sz="16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(FNI 2009 au 08.11.2010)</a:t>
            </a:r>
            <a:endParaRPr lang="fr-FR" sz="4000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665163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2" name="Image 6" descr="64.png"/>
          <p:cNvPicPr>
            <a:picLocks noChangeAspect="1"/>
          </p:cNvPicPr>
          <p:nvPr/>
        </p:nvPicPr>
        <p:blipFill>
          <a:blip r:embed="rId5"/>
          <a:srcRect b="3795"/>
          <a:stretch>
            <a:fillRect/>
          </a:stretch>
        </p:blipFill>
        <p:spPr bwMode="auto">
          <a:xfrm>
            <a:off x="5345113" y="3135313"/>
            <a:ext cx="43164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1863" y="277813"/>
            <a:ext cx="8288337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fr-FR" sz="36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connaissance</a:t>
            </a: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fr-FR" sz="36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adhérents du </a:t>
            </a: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DPT</a:t>
            </a:r>
            <a:endParaRPr lang="fr-FR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3888" y="5278438"/>
            <a:ext cx="2274887" cy="779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48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66.96%</a:t>
            </a:r>
            <a:endParaRPr lang="fr-FR" sz="4800" b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30488" y="5278438"/>
            <a:ext cx="22748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800" b="1">
                <a:solidFill>
                  <a:srgbClr val="C00000"/>
                </a:solidFill>
              </a:rPr>
              <a:t>33.04%</a:t>
            </a:r>
          </a:p>
        </p:txBody>
      </p:sp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1987550" y="1563688"/>
            <a:ext cx="6354763" cy="3429000"/>
            <a:chOff x="2774138" y="2706680"/>
            <a:chExt cx="6211621" cy="3214710"/>
          </a:xfrm>
        </p:grpSpPr>
        <p:pic>
          <p:nvPicPr>
            <p:cNvPr id="44039" name="Picture 6" descr="http://www.europarl.europa.eu/multimedia/img/news/cont/20070123PHT02348/pict_20070123PHT0234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74138" y="2706680"/>
              <a:ext cx="6211621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0" name="Picture 2" descr="http://etre.belle.free.fr/sigle_masculi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46236" y="3063870"/>
              <a:ext cx="78581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4" descr="http://t1.gstatic.com/images?q=tbn:_ZghrAkW4uU2xM:http://2.bp.blogspot.com/_audlqDm_Sm4/SfWE6A3CtgI/AAAAAAAAACw/LWf2LrVa2Xk/S220/sigle%2Bfemme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2766" y="3135308"/>
              <a:ext cx="642942" cy="859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88913"/>
            <a:ext cx="665163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8" name="Image 10" descr="64.png"/>
          <p:cNvPicPr>
            <a:picLocks noChangeAspect="1"/>
          </p:cNvPicPr>
          <p:nvPr/>
        </p:nvPicPr>
        <p:blipFill>
          <a:blip r:embed="rId7"/>
          <a:srcRect b="3795"/>
          <a:stretch>
            <a:fillRect/>
          </a:stretch>
        </p:blipFill>
        <p:spPr bwMode="auto">
          <a:xfrm>
            <a:off x="1058863" y="349250"/>
            <a:ext cx="10715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626" y="277788"/>
            <a:ext cx="7668836" cy="832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042690" eaLnBrk="1" fontAlgn="auto" hangingPunct="1">
              <a:spcAft>
                <a:spcPts val="0"/>
              </a:spcAft>
              <a:defRPr/>
            </a:pP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 des Syndiqués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26" name="Graphique 11"/>
          <p:cNvGraphicFramePr>
            <a:graphicFrameLocks/>
          </p:cNvGraphicFramePr>
          <p:nvPr>
            <p:ph sz="quarter" idx="4"/>
          </p:nvPr>
        </p:nvGraphicFramePr>
        <p:xfrm>
          <a:off x="409575" y="2359025"/>
          <a:ext cx="9864725" cy="4133850"/>
        </p:xfrm>
        <a:graphic>
          <a:graphicData uri="http://schemas.openxmlformats.org/presentationml/2006/ole">
            <p:oleObj spid="_x0000_s66562" name="Worksheet" r:id="rId3" imgW="4591050" imgH="1724025" progId="Excel.Sheet.8">
              <p:embed/>
            </p:oleObj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559560" y="1492234"/>
          <a:ext cx="4755293" cy="6096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630539"/>
                <a:gridCol w="2124754"/>
              </a:tblGrid>
              <a:tr h="322194">
                <a:tc>
                  <a:txBody>
                    <a:bodyPr/>
                    <a:lstStyle/>
                    <a:p>
                      <a:pPr algn="r" fontAlgn="b"/>
                      <a:r>
                        <a:rPr lang="fr-FR" sz="4000" u="none" strike="noStrike" dirty="0" smtClean="0"/>
                        <a:t>âge </a:t>
                      </a:r>
                      <a:r>
                        <a:rPr lang="fr-FR" sz="4000" u="none" strike="noStrike" dirty="0"/>
                        <a:t>moyen :</a:t>
                      </a:r>
                      <a:endParaRPr lang="fr-FR" sz="4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0" u="none" strike="noStrike" dirty="0" smtClean="0"/>
                        <a:t>47 </a:t>
                      </a:r>
                      <a:r>
                        <a:rPr lang="fr-FR" sz="4000" u="none" strike="noStrike" dirty="0"/>
                        <a:t>ans</a:t>
                      </a:r>
                      <a:endParaRPr lang="fr-FR" sz="4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665163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6566" name="Image 6" descr="64.png"/>
          <p:cNvPicPr>
            <a:picLocks noChangeAspect="1"/>
          </p:cNvPicPr>
          <p:nvPr/>
        </p:nvPicPr>
        <p:blipFill>
          <a:blip r:embed="rId5"/>
          <a:srcRect b="3795"/>
          <a:stretch>
            <a:fillRect/>
          </a:stretch>
        </p:blipFill>
        <p:spPr bwMode="auto">
          <a:xfrm>
            <a:off x="9061450" y="349250"/>
            <a:ext cx="1357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34938"/>
            <a:ext cx="831850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45378" y="492102"/>
            <a:ext cx="757242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4000" b="1" kern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APERCU DU DEPARTEMENT</a:t>
            </a:r>
            <a:endParaRPr lang="fr-FR" sz="4000" b="1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987425" y="1492250"/>
          <a:ext cx="8859838" cy="57324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15106"/>
                <a:gridCol w="2643206"/>
              </a:tblGrid>
              <a:tr h="551785"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Population</a:t>
                      </a:r>
                      <a:endParaRPr lang="fr-FR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643 089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51785">
                <a:tc>
                  <a:txBody>
                    <a:bodyPr/>
                    <a:lstStyle/>
                    <a:p>
                      <a:pPr marL="0" algn="l" defTabSz="1042690" rtl="0" eaLnBrk="1" latinLnBrk="0" hangingPunct="1"/>
                      <a:r>
                        <a:rPr lang="fr-FR" sz="2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Emploi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211 983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30346">
                <a:tc>
                  <a:txBody>
                    <a:bodyPr/>
                    <a:lstStyle/>
                    <a:p>
                      <a:pPr marL="0" algn="l" defTabSz="1042690" rtl="0" eaLnBrk="1" latinLnBrk="0" hangingPunct="1"/>
                      <a:r>
                        <a:rPr lang="fr-FR" sz="2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Dont domaine 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r>
                        <a:rPr lang="fr-FR" sz="3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544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30346">
                <a:tc>
                  <a:txBody>
                    <a:bodyPr/>
                    <a:lstStyle/>
                    <a:p>
                      <a:pPr marL="0" algn="l" defTabSz="1042690" rtl="0" eaLnBrk="1" latinLnBrk="0" hangingPunct="1"/>
                      <a:r>
                        <a:rPr lang="fr-FR" sz="2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Retraités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159  818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1016447">
                <a:tc>
                  <a:txBody>
                    <a:bodyPr/>
                    <a:lstStyle/>
                    <a:p>
                      <a:pPr marL="0" algn="l" defTabSz="1042690" rtl="0" eaLnBrk="1" latinLnBrk="0" hangingPunct="1"/>
                      <a:r>
                        <a:rPr lang="fr-FR" sz="2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Voix aux Elections Prud’homales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18 359</a:t>
                      </a:r>
                      <a:endParaRPr lang="fr-FR" sz="3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51785">
                <a:tc>
                  <a:txBody>
                    <a:bodyPr/>
                    <a:lstStyle/>
                    <a:p>
                      <a:pPr marL="0" algn="l" defTabSz="1042690" rtl="0" eaLnBrk="1" latinLnBrk="0" hangingPunct="1"/>
                      <a:r>
                        <a:rPr lang="fr-FR" sz="28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Nbre</a:t>
                      </a:r>
                      <a:r>
                        <a:rPr lang="fr-FR" sz="2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adhérents CGT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1042690" rtl="0" eaLnBrk="1" latinLnBrk="0" hangingPunct="1"/>
                      <a:r>
                        <a:rPr lang="fr-FR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7 615</a:t>
                      </a:r>
                      <a:endParaRPr lang="fr-FR" sz="3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16447">
                <a:tc>
                  <a:txBody>
                    <a:bodyPr/>
                    <a:lstStyle/>
                    <a:p>
                      <a:pPr marL="0" algn="l" defTabSz="1042690" rtl="0" eaLnBrk="1" latinLnBrk="0" hangingPunct="1"/>
                      <a:r>
                        <a:rPr lang="fr-FR" sz="2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Nombre d’Etablissements </a:t>
                      </a:r>
                      <a:r>
                        <a:rPr lang="fr-FR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(au</a:t>
                      </a:r>
                      <a:r>
                        <a:rPr lang="fr-FR" sz="2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moins 1 salarié)</a:t>
                      </a:r>
                      <a:endParaRPr lang="fr-FR" sz="2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22 571</a:t>
                      </a:r>
                      <a:endParaRPr lang="fr-FR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51785">
                <a:tc>
                  <a:txBody>
                    <a:bodyPr/>
                    <a:lstStyle/>
                    <a:p>
                      <a:pPr marL="0" algn="l" defTabSz="1042690" rtl="0" eaLnBrk="1" latinLnBrk="0" hangingPunct="1"/>
                      <a:r>
                        <a:rPr lang="fr-FR" sz="2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Nombre de Bases CGT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318</a:t>
                      </a:r>
                      <a:endParaRPr lang="fr-FR" sz="3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12" name="Image 6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8632825" y="349250"/>
            <a:ext cx="1357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30300" y="349250"/>
            <a:ext cx="8145463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fr-FR" sz="40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connaissance</a:t>
            </a:r>
            <a:r>
              <a:rPr lang="fr-FR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fr-FR" sz="40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adhérents</a:t>
            </a:r>
            <a:endParaRPr lang="fr-FR" sz="4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/>
        </p:nvGraphicFramePr>
        <p:xfrm>
          <a:off x="415925" y="1706563"/>
          <a:ext cx="9645650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665163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7588" name="Image 5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9347200" y="349250"/>
            <a:ext cx="10715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34988" y="1763713"/>
          <a:ext cx="9621837" cy="498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131064" y="349226"/>
            <a:ext cx="7811713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69" tIns="52135" rIns="104269" bIns="52135"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2690" fontAlgn="auto">
              <a:spcAft>
                <a:spcPts val="0"/>
              </a:spcAft>
              <a:defRPr/>
            </a:pPr>
            <a:r>
              <a:rPr lang="fr-FR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Catégories des syndiqués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665163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612" name="Image 5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9347200" y="349250"/>
            <a:ext cx="10715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34988" y="1763713"/>
          <a:ext cx="9621837" cy="498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131064" y="277789"/>
            <a:ext cx="7811713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69" tIns="52135" rIns="104269" bIns="52135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2690" fontAlgn="auto">
              <a:spcAft>
                <a:spcPts val="0"/>
              </a:spcAft>
              <a:defRPr/>
            </a:pPr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Statut </a:t>
            </a:r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Entreprise des syndiqués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665163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9636" name="Image 5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9134475" y="349250"/>
            <a:ext cx="12842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34988" y="1763713"/>
          <a:ext cx="9621837" cy="498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131064" y="277789"/>
            <a:ext cx="7811713" cy="9286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69" tIns="52135" rIns="104269" bIns="52135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2690" fontAlgn="auto">
              <a:spcAft>
                <a:spcPts val="0"/>
              </a:spcAft>
              <a:defRPr/>
            </a:pPr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Taille de </a:t>
            </a:r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l’entreprise des syndiqués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665163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0660" name="Image 5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9134475" y="349250"/>
            <a:ext cx="12842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2436" y="1706548"/>
            <a:ext cx="9517062" cy="17145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just" eaLnBrk="1" hangingPunct="1">
              <a:defRPr/>
            </a:pPr>
            <a:r>
              <a:rPr lang="fr-FR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>En 2009, la Cgt a recensé près de </a:t>
            </a:r>
            <a:r>
              <a:rPr lang="fr-FR" sz="36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50.000</a:t>
            </a:r>
            <a:r>
              <a:rPr lang="fr-FR" sz="32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" pitchFamily="34" charset="0"/>
                <a:cs typeface="Arial" pitchFamily="34" charset="0"/>
              </a:rPr>
              <a:t>salarié(e)s qui nous ont rejoints sur l’ensemble du territoire.</a:t>
            </a:r>
          </a:p>
        </p:txBody>
      </p:sp>
      <p:pic>
        <p:nvPicPr>
          <p:cNvPr id="4" name="Picture 3" descr="logocg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207963"/>
            <a:ext cx="581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31064" y="206350"/>
            <a:ext cx="8033709" cy="1150967"/>
          </a:xfrm>
          <a:prstGeom prst="rect">
            <a:avLst/>
          </a:prstGeom>
        </p:spPr>
        <p:txBody>
          <a:bodyPr lIns="104269" tIns="52135" rIns="104269" bIns="52135" anchor="ctr">
            <a:normAutofit fontScale="97500" lnSpcReduction="10000"/>
          </a:bodyPr>
          <a:lstStyle/>
          <a:p>
            <a:pPr defTabSz="1042690" fontAlgn="auto">
              <a:spcAft>
                <a:spcPts val="0"/>
              </a:spcAft>
              <a:defRPr/>
            </a:pPr>
            <a:r>
              <a:rPr lang="fr-FR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4" charset="0"/>
                <a:ea typeface="+mj-ea"/>
                <a:cs typeface="+mj-cs"/>
              </a:rPr>
              <a:t>La syndicalisation, un enjeu pour le rapport des forces ! </a:t>
            </a:r>
            <a:endParaRPr lang="fr-FR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3874" y="5349886"/>
            <a:ext cx="9001188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defRPr/>
            </a:pPr>
            <a:r>
              <a:rPr lang="fr-FR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En 2010, depuis le début de l’année ce sont près de </a:t>
            </a:r>
            <a:r>
              <a:rPr lang="fr-FR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480 </a:t>
            </a:r>
            <a:r>
              <a:rPr lang="fr-FR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salariés qui ont adhéré.</a:t>
            </a:r>
            <a:endParaRPr lang="fr-FR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2436" y="3635374"/>
            <a:ext cx="9001188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Sur le département, en 2009, 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584 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 salarié(e)s ont adhéré</a:t>
            </a:r>
            <a:r>
              <a:rPr lang="fr-FR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.</a:t>
            </a:r>
            <a:endParaRPr lang="fr-F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1686" name="Image 8" descr="64.png"/>
          <p:cNvPicPr>
            <a:picLocks noChangeAspect="1"/>
          </p:cNvPicPr>
          <p:nvPr/>
        </p:nvPicPr>
        <p:blipFill>
          <a:blip r:embed="rId3"/>
          <a:srcRect b="3795"/>
          <a:stretch>
            <a:fillRect/>
          </a:stretch>
        </p:blipFill>
        <p:spPr bwMode="auto">
          <a:xfrm>
            <a:off x="9347200" y="349250"/>
            <a:ext cx="10715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005" y="127693"/>
            <a:ext cx="8033709" cy="864476"/>
          </a:xfrm>
        </p:spPr>
        <p:txBody>
          <a:bodyPr rtlCol="0">
            <a:normAutofit fontScale="90000"/>
          </a:bodyPr>
          <a:lstStyle/>
          <a:p>
            <a:pPr defTabSz="1042690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4" charset="0"/>
              </a:rPr>
              <a:t>L’ancienneté des adhérents à la Cgt</a:t>
            </a:r>
            <a:endParaRPr lang="fr-FR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9699" name="Picture 3" descr="logocg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207963"/>
            <a:ext cx="581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44488" y="1206500"/>
            <a:ext cx="8640762" cy="6461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lIns="90000" tIns="46800" rIns="90000" bIns="46800"/>
          <a:lstStyle/>
          <a:p>
            <a:pPr marL="333375" indent="-333375" algn="ctr" defTabSz="1042690" fontAlgn="auto" hangingPunct="0">
              <a:lnSpc>
                <a:spcPct val="93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94000"/>
              <a:buFont typeface="Times New Roman" pitchFamily="16" charset="0"/>
              <a:buBlip>
                <a:blip r:embed="rId3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fr-FR" sz="2800" b="1" u="sng" dirty="0">
                <a:solidFill>
                  <a:srgbClr val="FF0000"/>
                </a:solidFill>
                <a:latin typeface="+mn-lt"/>
              </a:rPr>
              <a:t>A partir de </a:t>
            </a:r>
            <a:r>
              <a:rPr lang="fr-FR" sz="2800" b="1" u="sng" dirty="0" err="1">
                <a:solidFill>
                  <a:srgbClr val="FF0000"/>
                </a:solidFill>
                <a:latin typeface="+mn-lt"/>
              </a:rPr>
              <a:t>CoGiTiel</a:t>
            </a:r>
            <a:r>
              <a:rPr lang="fr-FR" sz="2800" b="1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800" b="1" u="sng" dirty="0">
                <a:solidFill>
                  <a:srgbClr val="FF0000"/>
                </a:solidFill>
                <a:latin typeface="+mn-lt"/>
              </a:rPr>
              <a:t>(</a:t>
            </a:r>
            <a:r>
              <a:rPr lang="fr-FR" sz="2000" b="1" u="sng" dirty="0">
                <a:solidFill>
                  <a:srgbClr val="00B050"/>
                </a:solidFill>
                <a:latin typeface="+mn-lt"/>
              </a:rPr>
              <a:t>3 935  syndiqués </a:t>
            </a:r>
            <a:r>
              <a:rPr lang="fr-FR" sz="2000" b="1" u="sng" dirty="0">
                <a:solidFill>
                  <a:srgbClr val="00B050"/>
                </a:solidFill>
                <a:latin typeface="+mn-lt"/>
              </a:rPr>
              <a:t>exploitables</a:t>
            </a:r>
            <a:r>
              <a:rPr lang="fr-FR" sz="2800" b="1" u="sng" dirty="0">
                <a:solidFill>
                  <a:srgbClr val="FF0000"/>
                </a:solidFill>
                <a:latin typeface="+mn-lt"/>
              </a:rPr>
              <a:t>)</a:t>
            </a:r>
            <a:endParaRPr lang="fr-FR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3113" y="6207125"/>
            <a:ext cx="8431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 b="1">
                <a:solidFill>
                  <a:srgbClr val="C00000"/>
                </a:solidFill>
              </a:rPr>
              <a:t>54.9 % des syndiqués ont moins de 5 ans d’ancienneté à la Cgt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275513" y="2420938"/>
            <a:ext cx="3071812" cy="23828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 b="1" i="1" u="sng">
                <a:solidFill>
                  <a:srgbClr val="FF0000"/>
                </a:solidFill>
              </a:rPr>
              <a:t>Résolution 4 :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 b="1" i="1">
                <a:solidFill>
                  <a:srgbClr val="FF0000"/>
                </a:solidFill>
              </a:rPr>
              <a:t>« Permettre la continuité d’adhésion syndicale… »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16684" y="1992300"/>
          <a:ext cx="6643734" cy="409003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936937"/>
                <a:gridCol w="1428760"/>
                <a:gridCol w="1278037"/>
              </a:tblGrid>
              <a:tr h="428628">
                <a:tc>
                  <a:txBody>
                    <a:bodyPr/>
                    <a:lstStyle/>
                    <a:p>
                      <a:pPr marL="0" algn="ctr" defTabSz="1042690" rtl="0" eaLnBrk="1" fontAlgn="b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200" u="none" strike="noStrike" kern="1200" dirty="0" smtClean="0"/>
                        <a:t>adhésion</a:t>
                      </a:r>
                      <a:endParaRPr lang="fr-FR" sz="32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042690" rtl="0" eaLnBrk="1" fontAlgn="b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u="none" strike="noStrike" dirty="0" smtClean="0"/>
                        <a:t>nombre</a:t>
                      </a:r>
                      <a:endParaRPr lang="fr-FR" sz="28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800" u="none" strike="noStrike" dirty="0" smtClean="0"/>
                        <a:t>%</a:t>
                      </a:r>
                      <a:endParaRPr lang="fr-FR" sz="2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8521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 smtClean="0"/>
                        <a:t>- d’1 an </a:t>
                      </a:r>
                      <a:r>
                        <a:rPr lang="fr-FR" sz="1050" u="none" strike="noStrike" dirty="0" smtClean="0"/>
                        <a:t>(2009-2010 )</a:t>
                      </a:r>
                      <a:endParaRPr lang="fr-FR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1 041</a:t>
                      </a: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 smtClean="0"/>
                        <a:t>26.45%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521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 smtClean="0"/>
                        <a:t>2 ans </a:t>
                      </a:r>
                      <a:r>
                        <a:rPr lang="fr-FR" sz="1050" u="none" strike="noStrike" dirty="0" smtClean="0"/>
                        <a:t>(2008)</a:t>
                      </a:r>
                      <a:endParaRPr lang="fr-FR" sz="105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489</a:t>
                      </a:r>
                      <a:endParaRPr lang="fr-FR" sz="3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 smtClean="0"/>
                        <a:t>12.42%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521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/>
                        <a:t>3 </a:t>
                      </a:r>
                      <a:r>
                        <a:rPr lang="fr-FR" sz="3600" u="none" strike="noStrike" dirty="0" smtClean="0"/>
                        <a:t>ans </a:t>
                      </a:r>
                      <a:r>
                        <a:rPr lang="fr-FR" sz="1050" u="none" strike="noStrike" dirty="0" smtClean="0"/>
                        <a:t>(2007)</a:t>
                      </a:r>
                      <a:endParaRPr lang="fr-FR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400</a:t>
                      </a:r>
                      <a:endParaRPr lang="fr-FR" sz="3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 smtClean="0"/>
                        <a:t>10.16%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521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/>
                        <a:t>4 </a:t>
                      </a:r>
                      <a:r>
                        <a:rPr lang="fr-FR" sz="3600" u="none" strike="noStrike" dirty="0" smtClean="0"/>
                        <a:t>ans </a:t>
                      </a:r>
                      <a:r>
                        <a:rPr lang="fr-FR" sz="1050" u="none" strike="noStrike" dirty="0" smtClean="0"/>
                        <a:t>(2006)</a:t>
                      </a:r>
                      <a:endParaRPr lang="fr-FR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231</a:t>
                      </a:r>
                      <a:endParaRPr lang="fr-FR" sz="3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 smtClean="0"/>
                        <a:t>5.87%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521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/>
                        <a:t>entre 5 et 10 </a:t>
                      </a:r>
                      <a:r>
                        <a:rPr lang="fr-FR" sz="3600" u="none" strike="noStrike" dirty="0" smtClean="0"/>
                        <a:t>ans </a:t>
                      </a:r>
                      <a:r>
                        <a:rPr lang="fr-FR" sz="1050" u="none" strike="noStrike" dirty="0" smtClean="0"/>
                        <a:t>(2005-2000)</a:t>
                      </a:r>
                      <a:endParaRPr lang="fr-FR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973</a:t>
                      </a:r>
                      <a:endParaRPr lang="fr-FR" sz="3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 smtClean="0"/>
                        <a:t>24.72%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521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/>
                        <a:t>plus de </a:t>
                      </a:r>
                      <a:r>
                        <a:rPr lang="fr-FR" sz="3600" u="none" strike="noStrike" dirty="0" smtClean="0"/>
                        <a:t>10</a:t>
                      </a:r>
                      <a:r>
                        <a:rPr lang="fr-FR" sz="3600" u="none" strike="noStrike" baseline="0" dirty="0" smtClean="0"/>
                        <a:t> </a:t>
                      </a:r>
                      <a:r>
                        <a:rPr lang="fr-FR" sz="3600" u="none" strike="noStrike" dirty="0" smtClean="0"/>
                        <a:t>ans </a:t>
                      </a:r>
                      <a:r>
                        <a:rPr lang="fr-FR" sz="1050" u="none" strike="noStrike" dirty="0" smtClean="0"/>
                        <a:t>(avant 2000)</a:t>
                      </a:r>
                      <a:endParaRPr lang="fr-FR" sz="105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791</a:t>
                      </a:r>
                      <a:endParaRPr lang="fr-FR" sz="32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 smtClean="0"/>
                        <a:t>20.10%</a:t>
                      </a:r>
                      <a:endParaRPr lang="fr-FR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2711" name="Image 8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9347200" y="349250"/>
            <a:ext cx="10715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207963"/>
            <a:ext cx="581025" cy="71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88187" y="206350"/>
            <a:ext cx="8715437" cy="893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2" charset="0"/>
              </a:rPr>
              <a:t>Les règlements à </a:t>
            </a:r>
            <a:r>
              <a:rPr lang="fr-FR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2" charset="0"/>
              </a:rPr>
              <a:t>CoGéTise</a:t>
            </a:r>
            <a:r>
              <a:rPr lang="fr-FR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2" charset="0"/>
              </a:rPr>
              <a:t> </a:t>
            </a:r>
            <a:endParaRPr lang="fr-FR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2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2" charset="0"/>
              </a:rPr>
              <a:t>(08.11.10)</a:t>
            </a:r>
            <a:endParaRPr lang="fr-FR" sz="3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2" name="Groupe 22"/>
          <p:cNvGrpSpPr>
            <a:grpSpLocks/>
          </p:cNvGrpSpPr>
          <p:nvPr/>
        </p:nvGrpSpPr>
        <p:grpSpPr bwMode="auto">
          <a:xfrm>
            <a:off x="487363" y="1492250"/>
            <a:ext cx="9759950" cy="5367338"/>
            <a:chOff x="417464" y="1206482"/>
            <a:chExt cx="9397354" cy="5540779"/>
          </a:xfrm>
        </p:grpSpPr>
        <p:sp>
          <p:nvSpPr>
            <p:cNvPr id="73737" name="Text Box 3"/>
            <p:cNvSpPr txBox="1">
              <a:spLocks noChangeArrowheads="1"/>
            </p:cNvSpPr>
            <p:nvPr/>
          </p:nvSpPr>
          <p:spPr bwMode="auto">
            <a:xfrm>
              <a:off x="488883" y="1916937"/>
              <a:ext cx="8758237" cy="21479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b="1">
                  <a:solidFill>
                    <a:srgbClr val="000000"/>
                  </a:solidFill>
                  <a:latin typeface="Arial Unicode MS"/>
                </a:rPr>
                <a:t>		</a:t>
              </a:r>
              <a:endParaRPr lang="fr-FR">
                <a:solidFill>
                  <a:srgbClr val="000000"/>
                </a:solidFill>
                <a:latin typeface="Arial Unicode MS"/>
              </a:endParaRPr>
            </a:p>
            <a:p>
              <a:pPr marL="914400" lvl="2" indent="0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40000"/>
                <a:buFont typeface="Times New Roman" pitchFamily="18" charset="0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b="1">
                  <a:solidFill>
                    <a:srgbClr val="000000"/>
                  </a:solidFill>
                  <a:latin typeface="Arial Unicode MS"/>
                </a:rPr>
                <a:t> 5 207 </a:t>
              </a:r>
              <a:r>
                <a:rPr lang="fr-FR">
                  <a:solidFill>
                    <a:srgbClr val="000000"/>
                  </a:solidFill>
                  <a:latin typeface="Arial Unicode MS"/>
                </a:rPr>
                <a:t>syndiqués « O/E »</a:t>
              </a:r>
            </a:p>
            <a:p>
              <a:pPr marL="914400" lvl="2" indent="0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40000"/>
                <a:buFont typeface="Times New Roman" pitchFamily="18" charset="0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b="1">
                  <a:solidFill>
                    <a:srgbClr val="000000"/>
                  </a:solidFill>
                  <a:latin typeface="Arial Unicode MS"/>
                </a:rPr>
                <a:t>    761 </a:t>
              </a:r>
              <a:r>
                <a:rPr lang="fr-FR">
                  <a:solidFill>
                    <a:srgbClr val="000000"/>
                  </a:solidFill>
                  <a:latin typeface="Arial Unicode MS"/>
                </a:rPr>
                <a:t>syndiqués « UGICT »</a:t>
              </a:r>
            </a:p>
            <a:p>
              <a:pPr marL="914400" lvl="2" indent="0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40000"/>
                <a:buFontTx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b="1">
                  <a:solidFill>
                    <a:srgbClr val="000000"/>
                  </a:solidFill>
                  <a:latin typeface="Arial Unicode MS"/>
                </a:rPr>
                <a:t>      15 </a:t>
              </a:r>
              <a:r>
                <a:rPr lang="fr-FR">
                  <a:solidFill>
                    <a:srgbClr val="000000"/>
                  </a:solidFill>
                  <a:latin typeface="Arial Unicode MS"/>
                </a:rPr>
                <a:t>syndiqués « PRIVES D’EMPLOI »</a:t>
              </a:r>
            </a:p>
            <a:p>
              <a:pPr marL="914400" lvl="2" indent="0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40000"/>
                <a:buFontTx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b="1">
                  <a:solidFill>
                    <a:srgbClr val="000000"/>
                  </a:solidFill>
                  <a:latin typeface="Arial Unicode MS"/>
                </a:rPr>
                <a:t> 1 438 </a:t>
              </a:r>
              <a:r>
                <a:rPr lang="fr-FR">
                  <a:solidFill>
                    <a:srgbClr val="000000"/>
                  </a:solidFill>
                  <a:latin typeface="Arial Unicode MS"/>
                </a:rPr>
                <a:t>syndiqués « retraités »</a:t>
              </a:r>
            </a:p>
            <a:p>
              <a:pPr marL="914400" lvl="2" indent="0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40000"/>
                <a:buFontTx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>
                <a:solidFill>
                  <a:srgbClr val="000000"/>
                </a:solidFill>
                <a:latin typeface="Arial Unicode MS"/>
              </a:endParaRPr>
            </a:p>
            <a:p>
              <a:pPr algn="r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>
                <a:solidFill>
                  <a:srgbClr val="000000"/>
                </a:solidFill>
                <a:latin typeface="Arial Unicode MS"/>
              </a:endParaRPr>
            </a:p>
          </p:txBody>
        </p:sp>
        <p:sp>
          <p:nvSpPr>
            <p:cNvPr id="73738" name="Rectangle 4"/>
            <p:cNvSpPr>
              <a:spLocks noChangeArrowheads="1"/>
            </p:cNvSpPr>
            <p:nvPr/>
          </p:nvSpPr>
          <p:spPr bwMode="auto">
            <a:xfrm>
              <a:off x="702436" y="1206482"/>
              <a:ext cx="7515101" cy="547271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800" b="1">
                  <a:solidFill>
                    <a:srgbClr val="FFFFFF"/>
                  </a:solidFill>
                  <a:latin typeface="Comic Sans MS" pitchFamily="66" charset="0"/>
                </a:rPr>
                <a:t>En 2008, l’ensemble des bases ont réglé </a:t>
              </a:r>
              <a:r>
                <a:rPr lang="fr-FR" sz="2000" b="1">
                  <a:solidFill>
                    <a:srgbClr val="FFFFFF"/>
                  </a:solidFill>
                  <a:latin typeface="Comic Sans MS" pitchFamily="66" charset="0"/>
                </a:rPr>
                <a:t>:</a:t>
              </a:r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6815858" y="2091433"/>
              <a:ext cx="2998960" cy="940670"/>
            </a:xfrm>
            <a:prstGeom prst="wedgeRoundRectCallout">
              <a:avLst>
                <a:gd name="adj1" fmla="val -158777"/>
                <a:gd name="adj2" fmla="val -90031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charset="0"/>
                  <a:cs typeface="Arial Unicode MS" charset="0"/>
                </a:rPr>
                <a:t>SOIT  </a:t>
              </a:r>
              <a:r>
                <a:rPr lang="fr-FR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charset="0"/>
                  <a:cs typeface="Arial Unicode MS" charset="0"/>
                </a:rPr>
                <a:t>7 420</a:t>
              </a:r>
              <a:endParaRPr lang="fr-F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  <a:cs typeface="Arial Unicode MS" charset="0"/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charset="0"/>
                  <a:cs typeface="Arial Unicode MS" charset="0"/>
                </a:rPr>
                <a:t>ADHERENTS</a:t>
              </a:r>
            </a:p>
          </p:txBody>
        </p:sp>
        <p:sp>
          <p:nvSpPr>
            <p:cNvPr id="73740" name="Text Box 3"/>
            <p:cNvSpPr txBox="1">
              <a:spLocks noChangeArrowheads="1"/>
            </p:cNvSpPr>
            <p:nvPr/>
          </p:nvSpPr>
          <p:spPr bwMode="auto">
            <a:xfrm>
              <a:off x="417464" y="4599292"/>
              <a:ext cx="8758237" cy="21479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 b="1">
                  <a:solidFill>
                    <a:srgbClr val="000000"/>
                  </a:solidFill>
                  <a:latin typeface="Arial Unicode MS"/>
                </a:rPr>
                <a:t>		</a:t>
              </a:r>
              <a:endParaRPr lang="fr-FR">
                <a:solidFill>
                  <a:srgbClr val="000000"/>
                </a:solidFill>
                <a:latin typeface="Arial Unicode MS"/>
              </a:endParaRPr>
            </a:p>
            <a:p>
              <a:pPr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b="1">
                  <a:solidFill>
                    <a:srgbClr val="000000"/>
                  </a:solidFill>
                  <a:latin typeface="Arial Unicode MS"/>
                </a:rPr>
                <a:t> </a:t>
              </a:r>
              <a:endParaRPr lang="fr-FR">
                <a:solidFill>
                  <a:srgbClr val="000000"/>
                </a:solidFill>
                <a:latin typeface="Arial Unicode MS"/>
              </a:endParaRPr>
            </a:p>
            <a:p>
              <a:pPr marL="914400" lvl="2" indent="0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40000"/>
                <a:buFont typeface="Times New Roman" pitchFamily="18" charset="0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b="1">
                  <a:solidFill>
                    <a:srgbClr val="000000"/>
                  </a:solidFill>
                  <a:latin typeface="Arial Unicode MS"/>
                </a:rPr>
                <a:t> 5 236 </a:t>
              </a:r>
              <a:r>
                <a:rPr lang="fr-FR">
                  <a:solidFill>
                    <a:srgbClr val="000000"/>
                  </a:solidFill>
                  <a:latin typeface="Arial Unicode MS"/>
                </a:rPr>
                <a:t>syndiqués « O/E »</a:t>
              </a:r>
            </a:p>
            <a:p>
              <a:pPr marL="914400" lvl="2" indent="0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40000"/>
                <a:buFont typeface="Times New Roman" pitchFamily="18" charset="0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b="1">
                  <a:solidFill>
                    <a:srgbClr val="000000"/>
                  </a:solidFill>
                  <a:latin typeface="Arial Unicode MS"/>
                </a:rPr>
                <a:t>    856 </a:t>
              </a:r>
              <a:r>
                <a:rPr lang="fr-FR">
                  <a:solidFill>
                    <a:srgbClr val="000000"/>
                  </a:solidFill>
                  <a:latin typeface="Arial Unicode MS"/>
                </a:rPr>
                <a:t>syndiqués « UGICT »</a:t>
              </a:r>
            </a:p>
            <a:p>
              <a:pPr marL="914400" lvl="2" indent="0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40000"/>
                <a:buFontTx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b="1">
                  <a:solidFill>
                    <a:srgbClr val="000000"/>
                  </a:solidFill>
                  <a:latin typeface="Arial Unicode MS"/>
                </a:rPr>
                <a:t>      34 </a:t>
              </a:r>
              <a:r>
                <a:rPr lang="fr-FR">
                  <a:solidFill>
                    <a:srgbClr val="000000"/>
                  </a:solidFill>
                  <a:latin typeface="Arial Unicode MS"/>
                </a:rPr>
                <a:t>syndiqués « PRIVES D’EMPLOI »</a:t>
              </a:r>
            </a:p>
            <a:p>
              <a:pPr marL="914400" lvl="2" indent="0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40000"/>
                <a:buFontTx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b="1">
                  <a:solidFill>
                    <a:srgbClr val="000000"/>
                  </a:solidFill>
                  <a:latin typeface="Arial Unicode MS"/>
                </a:rPr>
                <a:t> 1 490 </a:t>
              </a:r>
              <a:r>
                <a:rPr lang="fr-FR">
                  <a:solidFill>
                    <a:srgbClr val="000000"/>
                  </a:solidFill>
                  <a:latin typeface="Arial Unicode MS"/>
                </a:rPr>
                <a:t>syndiqués « retraités »</a:t>
              </a:r>
            </a:p>
            <a:p>
              <a:pPr algn="r"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>
                <a:solidFill>
                  <a:srgbClr val="000000"/>
                </a:solidFill>
                <a:latin typeface="Arial Unicode MS"/>
              </a:endParaRPr>
            </a:p>
          </p:txBody>
        </p:sp>
      </p:grpSp>
      <p:grpSp>
        <p:nvGrpSpPr>
          <p:cNvPr id="3" name="Groupe 27"/>
          <p:cNvGrpSpPr>
            <a:grpSpLocks/>
          </p:cNvGrpSpPr>
          <p:nvPr/>
        </p:nvGrpSpPr>
        <p:grpSpPr bwMode="auto">
          <a:xfrm>
            <a:off x="915988" y="4135438"/>
            <a:ext cx="9501187" cy="1638300"/>
            <a:chOff x="559613" y="46906"/>
            <a:chExt cx="9496129" cy="1772852"/>
          </a:xfrm>
        </p:grpSpPr>
        <p:sp>
          <p:nvSpPr>
            <p:cNvPr id="73735" name="Rectangle 4"/>
            <p:cNvSpPr>
              <a:spLocks noChangeArrowheads="1"/>
            </p:cNvSpPr>
            <p:nvPr/>
          </p:nvSpPr>
          <p:spPr bwMode="auto">
            <a:xfrm>
              <a:off x="559613" y="46906"/>
              <a:ext cx="7559139" cy="5359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ts val="2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800" b="1">
                  <a:solidFill>
                    <a:srgbClr val="FFFFFF"/>
                  </a:solidFill>
                  <a:latin typeface="Comic Sans MS" pitchFamily="66" charset="0"/>
                </a:rPr>
                <a:t>En 2009, l’ensemble des bases ont réglé :</a:t>
              </a:r>
            </a:p>
          </p:txBody>
        </p: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7201350" y="897256"/>
              <a:ext cx="2854392" cy="922502"/>
            </a:xfrm>
            <a:prstGeom prst="wedgeRoundRectCallout">
              <a:avLst>
                <a:gd name="adj1" fmla="val -191958"/>
                <a:gd name="adj2" fmla="val -82885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charset="0"/>
                  <a:cs typeface="Arial Unicode MS" charset="0"/>
                </a:rPr>
                <a:t>SOIT  </a:t>
              </a:r>
              <a:r>
                <a:rPr lang="fr-FR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charset="0"/>
                  <a:cs typeface="Arial Unicode MS" charset="0"/>
                </a:rPr>
                <a:t>7 615 </a:t>
              </a:r>
              <a:r>
                <a:rPr lang="fr-F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charset="0"/>
                  <a:cs typeface="Arial Unicode MS" charset="0"/>
                </a:rPr>
                <a:t>ADHERENTS</a:t>
              </a:r>
              <a:endPara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  <a:cs typeface="Arial Unicode MS" charset="0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7632700" y="6350000"/>
            <a:ext cx="2428875" cy="665163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2000" b="1" dirty="0"/>
              <a:t>Soit  </a:t>
            </a:r>
            <a:r>
              <a:rPr lang="fr-FR" sz="2000" b="1" dirty="0"/>
              <a:t>+ 2.62 % </a:t>
            </a:r>
            <a:endParaRPr lang="fr-FR" sz="2000" b="1" dirty="0"/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2000" b="1" dirty="0"/>
              <a:t>par rapport à 2008</a:t>
            </a:r>
          </a:p>
        </p:txBody>
      </p:sp>
      <p:pic>
        <p:nvPicPr>
          <p:cNvPr id="73734" name="Image 14" descr="64.png"/>
          <p:cNvPicPr>
            <a:picLocks noChangeAspect="1"/>
          </p:cNvPicPr>
          <p:nvPr/>
        </p:nvPicPr>
        <p:blipFill>
          <a:blip r:embed="rId5"/>
          <a:srcRect b="3795"/>
          <a:stretch>
            <a:fillRect/>
          </a:stretch>
        </p:blipFill>
        <p:spPr bwMode="auto">
          <a:xfrm>
            <a:off x="9132888" y="349250"/>
            <a:ext cx="12858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206375"/>
            <a:ext cx="9621837" cy="1181100"/>
          </a:xfrm>
        </p:spPr>
        <p:txBody>
          <a:bodyPr/>
          <a:lstStyle/>
          <a:p>
            <a:pPr algn="l" eaLnBrk="1" hangingPunct="1"/>
            <a:r>
              <a:rPr lang="fr-FR" sz="4600" smtClean="0"/>
              <a:t>La </a:t>
            </a:r>
            <a:r>
              <a:rPr lang="fr-FR" sz="4600" smtClean="0">
                <a:solidFill>
                  <a:srgbClr val="3366FF"/>
                </a:solidFill>
              </a:rPr>
              <a:t>Moyenne</a:t>
            </a:r>
            <a:r>
              <a:rPr lang="fr-FR" sz="4600" smtClean="0"/>
              <a:t> des </a:t>
            </a:r>
            <a:r>
              <a:rPr lang="fr-FR" sz="4600" smtClean="0">
                <a:solidFill>
                  <a:srgbClr val="3366FF"/>
                </a:solidFill>
              </a:rPr>
              <a:t>timbres</a:t>
            </a:r>
            <a:r>
              <a:rPr lang="fr-FR" sz="4600" smtClean="0">
                <a:solidFill>
                  <a:schemeClr val="bg2"/>
                </a:solidFill>
              </a:rPr>
              <a:t> </a:t>
            </a:r>
            <a:r>
              <a:rPr lang="fr-FR" sz="4600" smtClean="0">
                <a:solidFill>
                  <a:srgbClr val="3366FF"/>
                </a:solidFill>
              </a:rPr>
              <a:t>par</a:t>
            </a:r>
            <a:r>
              <a:rPr lang="fr-FR" sz="4600" smtClean="0">
                <a:solidFill>
                  <a:schemeClr val="bg2"/>
                </a:solidFill>
              </a:rPr>
              <a:t> </a:t>
            </a:r>
            <a:r>
              <a:rPr lang="fr-FR" sz="4600" smtClean="0"/>
              <a:t>carte</a:t>
            </a:r>
            <a:br>
              <a:rPr lang="fr-FR" sz="4600" smtClean="0"/>
            </a:br>
            <a:r>
              <a:rPr lang="fr-FR" sz="1400" i="1" smtClean="0"/>
              <a:t>(à partir des règlements au 08.112010 (hors FNI))</a:t>
            </a:r>
          </a:p>
        </p:txBody>
      </p:sp>
      <p:graphicFrame>
        <p:nvGraphicFramePr>
          <p:cNvPr id="9" name="Diagramme 8"/>
          <p:cNvGraphicFramePr/>
          <p:nvPr/>
        </p:nvGraphicFramePr>
        <p:xfrm>
          <a:off x="916750" y="1492234"/>
          <a:ext cx="4071966" cy="550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131724" y="1420796"/>
          <a:ext cx="3976342" cy="550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3688" y="207963"/>
            <a:ext cx="581025" cy="71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781" name="Image 10" descr="64.png"/>
          <p:cNvPicPr>
            <a:picLocks noChangeAspect="1"/>
          </p:cNvPicPr>
          <p:nvPr/>
        </p:nvPicPr>
        <p:blipFill>
          <a:blip r:embed="rId14"/>
          <a:srcRect b="3795"/>
          <a:stretch>
            <a:fillRect/>
          </a:stretch>
        </p:blipFill>
        <p:spPr bwMode="auto">
          <a:xfrm>
            <a:off x="9347200" y="349250"/>
            <a:ext cx="10715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Graphic spid="9" grpId="0">
        <p:bldAsOne/>
      </p:bldGraphic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202634" y="492102"/>
          <a:ext cx="7929618" cy="7924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7929618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u="none" strike="noStrike" dirty="0" smtClean="0"/>
                        <a:t>PRUD’HOMMES 2008 </a:t>
                      </a:r>
                    </a:p>
                    <a:p>
                      <a:pPr algn="ctr" fontAlgn="b"/>
                      <a:r>
                        <a:rPr lang="fr-FR" sz="2400" b="1" u="none" strike="noStrike" dirty="0" smtClean="0"/>
                        <a:t>COMPARATIF DEPARTEMENT</a:t>
                      </a:r>
                      <a:r>
                        <a:rPr lang="fr-FR" sz="2400" b="1" u="none" strike="noStrike" baseline="0" dirty="0" smtClean="0"/>
                        <a:t> PYRENEES ATLANTIQUES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16684" y="1849425"/>
          <a:ext cx="9644131" cy="524628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51673"/>
                <a:gridCol w="1731936"/>
                <a:gridCol w="1791804"/>
                <a:gridCol w="1422906"/>
                <a:gridCol w="1422906"/>
                <a:gridCol w="1422906"/>
              </a:tblGrid>
              <a:tr h="37428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solidFill>
                            <a:srgbClr val="FF0000"/>
                          </a:solidFill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TOTAL GENERAL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019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2008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2002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</a:tr>
              <a:tr h="29240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voix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voix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Ecart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</a:tr>
              <a:tr h="3668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Inscrits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178 796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155 655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43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Votants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53 053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56 686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40097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Exprimés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51 854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55 121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-6,4%</a:t>
                      </a:r>
                    </a:p>
                  </a:txBody>
                  <a:tcPr marL="0" marR="0" marT="0" marB="0" anchor="b"/>
                </a:tc>
              </a:tr>
              <a:tr h="37428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fr-FR" sz="2400" b="1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CGT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18 359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35,4%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17 591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31,9%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3,5%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104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CFDT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11 643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15 360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-5,4%</a:t>
                      </a:r>
                    </a:p>
                  </a:txBody>
                  <a:tcPr marL="0" marR="0" marT="0" marB="0" anchor="b"/>
                </a:tc>
              </a:tr>
              <a:tr h="41266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FO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8 609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10 381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-2,2%</a:t>
                      </a:r>
                    </a:p>
                  </a:txBody>
                  <a:tcPr marL="0" marR="0" marT="0" marB="0" anchor="b"/>
                </a:tc>
              </a:tr>
              <a:tr h="41266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CFTC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2 923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3 830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-1,3%</a:t>
                      </a:r>
                    </a:p>
                  </a:txBody>
                  <a:tcPr marL="0" marR="0" marT="0" marB="0" anchor="b"/>
                </a:tc>
              </a:tr>
              <a:tr h="39913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CGC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2 699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2 911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-0,1%</a:t>
                      </a:r>
                    </a:p>
                  </a:txBody>
                  <a:tcPr marL="0" marR="0" marT="0" marB="0" anchor="b"/>
                </a:tc>
              </a:tr>
              <a:tr h="3818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UNSA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2 737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2 717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0,3%</a:t>
                      </a:r>
                    </a:p>
                  </a:txBody>
                  <a:tcPr marL="0" marR="0" marT="0" marB="0" anchor="b"/>
                </a:tc>
              </a:tr>
              <a:tr h="29240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SUD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1 110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2,1%</a:t>
                      </a:r>
                    </a:p>
                  </a:txBody>
                  <a:tcPr marL="0" marR="0" marT="0" marB="0" anchor="b"/>
                </a:tc>
              </a:tr>
              <a:tr h="29240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latin typeface="AvantGarde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Autres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AvantGarde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3 774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2 331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2531" name="Image 5" descr="64.png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 bwMode="auto">
          <a:xfrm>
            <a:off x="344488" y="492125"/>
            <a:ext cx="1357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202634" y="214290"/>
          <a:ext cx="7127875" cy="7924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7127875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u="none" strike="noStrike" dirty="0" smtClean="0"/>
                        <a:t>PRUD’HOMMES 2008 </a:t>
                      </a:r>
                    </a:p>
                    <a:p>
                      <a:pPr algn="ctr" fontAlgn="b"/>
                      <a:r>
                        <a:rPr lang="fr-FR" sz="2400" b="1" u="none" strike="noStrike" dirty="0" smtClean="0"/>
                        <a:t>COMPARATIF DEPARTEMENT</a:t>
                      </a:r>
                      <a:r>
                        <a:rPr lang="fr-FR" sz="2400" b="1" u="none" strike="noStrike" baseline="0" dirty="0" smtClean="0"/>
                        <a:t> PYRENEES ATLANTIQUES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23927" name="Group 375"/>
          <p:cNvGraphicFramePr>
            <a:graphicFrameLocks noGrp="1"/>
          </p:cNvGraphicFramePr>
          <p:nvPr/>
        </p:nvGraphicFramePr>
        <p:xfrm>
          <a:off x="449263" y="4705350"/>
          <a:ext cx="9983787" cy="2528888"/>
        </p:xfrm>
        <a:graphic>
          <a:graphicData uri="http://schemas.openxmlformats.org/drawingml/2006/table">
            <a:tbl>
              <a:tblPr/>
              <a:tblGrid>
                <a:gridCol w="503237"/>
                <a:gridCol w="360363"/>
                <a:gridCol w="390525"/>
                <a:gridCol w="360362"/>
                <a:gridCol w="373063"/>
                <a:gridCol w="336550"/>
                <a:gridCol w="371475"/>
                <a:gridCol w="373062"/>
                <a:gridCol w="427038"/>
                <a:gridCol w="373062"/>
                <a:gridCol w="325438"/>
                <a:gridCol w="427037"/>
                <a:gridCol w="373063"/>
                <a:gridCol w="427037"/>
                <a:gridCol w="373063"/>
                <a:gridCol w="392112"/>
                <a:gridCol w="425450"/>
                <a:gridCol w="374650"/>
                <a:gridCol w="425450"/>
                <a:gridCol w="374650"/>
                <a:gridCol w="323850"/>
                <a:gridCol w="360363"/>
                <a:gridCol w="374650"/>
                <a:gridCol w="360362"/>
                <a:gridCol w="373063"/>
                <a:gridCol w="4048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ENCADREMENT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COMMERCE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INDUSTRIE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ACTIVITES DIVERSES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AGRICULTURE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voix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voix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Ecart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voix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voix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Ecart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voix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voix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Ecart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voix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voix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Ecart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voix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voix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Ecart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Inscrits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13924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13978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58493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45954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42974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39847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54898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50709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8507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5167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Votants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5112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6023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14269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13600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15860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19181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15514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16050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2298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1832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Exprimés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5037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5895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-6,0%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13847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13215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-5,1%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15508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18651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-10,7%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15213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15574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-3,0%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2249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26,4%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1786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34,6%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-8,1%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CGT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1020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20,3%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4804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4082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7165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7681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4903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4551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CFDT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1161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1828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-8,0%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2928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3386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25,6%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-4,5%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3151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20,3%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4622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-4,5%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3623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4787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-6,9%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780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737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41,3%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-6,6%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FO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11,4%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1,5%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2528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18,3%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3016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-4,6%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2667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3707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2462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2796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CFTC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9,4%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-3,5%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1054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742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948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1198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-1,5%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-3,2%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CGC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1253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1299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3,3%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436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3,3%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637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3,4%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-0,7%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4,4%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UNSA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11,4%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797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-0,2%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711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4,5%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8,4%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-4,5%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SUD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3,6%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3,6%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Autres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3,1%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3,3%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-0,2%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489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3,7%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894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521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1558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10,2%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1074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6,9%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3,3%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9,3%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2,8%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6,5%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921" name="Image 9" descr="64.png"/>
          <p:cNvPicPr>
            <a:picLocks noChangeAspect="1"/>
          </p:cNvPicPr>
          <p:nvPr/>
        </p:nvPicPr>
        <p:blipFill>
          <a:blip r:embed="rId3"/>
          <a:srcRect b="3795"/>
          <a:stretch>
            <a:fillRect/>
          </a:stretch>
        </p:blipFill>
        <p:spPr bwMode="auto">
          <a:xfrm>
            <a:off x="344488" y="177800"/>
            <a:ext cx="1357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931" name="Object 379"/>
          <p:cNvGraphicFramePr>
            <a:graphicFrameLocks noChangeAspect="1"/>
          </p:cNvGraphicFramePr>
          <p:nvPr/>
        </p:nvGraphicFramePr>
        <p:xfrm>
          <a:off x="954088" y="1114425"/>
          <a:ext cx="9191625" cy="3524250"/>
        </p:xfrm>
        <a:graphic>
          <a:graphicData uri="http://schemas.openxmlformats.org/presentationml/2006/ole">
            <p:oleObj spid="_x0000_s23931" name="Graphique" r:id="rId4" imgW="9048715" imgH="33717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131196" y="349226"/>
            <a:ext cx="8286808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L’emploi</a:t>
            </a:r>
            <a:r>
              <a:rPr lang="fr-FR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par</a:t>
            </a:r>
            <a:r>
              <a:rPr lang="fr-FR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catégorie</a:t>
            </a:r>
            <a:r>
              <a:rPr lang="fr-FR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fr-F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socio-professionnelle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graphicFrame>
        <p:nvGraphicFramePr>
          <p:cNvPr id="24578" name="Graphique 5"/>
          <p:cNvGraphicFramePr>
            <a:graphicFrameLocks/>
          </p:cNvGraphicFramePr>
          <p:nvPr/>
        </p:nvGraphicFramePr>
        <p:xfrm>
          <a:off x="630238" y="1492250"/>
          <a:ext cx="9431337" cy="5429250"/>
        </p:xfrm>
        <a:graphic>
          <a:graphicData uri="http://schemas.openxmlformats.org/presentationml/2006/ole">
            <p:oleObj spid="_x0000_s24578" r:id="rId3" imgW="9425233" imgH="5425910" progId="Excel.Chart.8">
              <p:embed/>
            </p:oleObj>
          </a:graphicData>
        </a:graphic>
      </p:graphicFrame>
      <p:pic>
        <p:nvPicPr>
          <p:cNvPr id="24579" name="Image 6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344488" y="349250"/>
            <a:ext cx="1357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916882" y="420664"/>
            <a:ext cx="8215370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 algn="r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L’emploi selon le secteur d’activité </a:t>
            </a:r>
          </a:p>
        </p:txBody>
      </p:sp>
      <p:graphicFrame>
        <p:nvGraphicFramePr>
          <p:cNvPr id="25602" name="Graphique 5"/>
          <p:cNvGraphicFramePr>
            <a:graphicFrameLocks/>
          </p:cNvGraphicFramePr>
          <p:nvPr/>
        </p:nvGraphicFramePr>
        <p:xfrm>
          <a:off x="630238" y="1492250"/>
          <a:ext cx="9502775" cy="5365750"/>
        </p:xfrm>
        <a:graphic>
          <a:graphicData uri="http://schemas.openxmlformats.org/presentationml/2006/ole">
            <p:oleObj spid="_x0000_s25602" r:id="rId3" imgW="9498391" imgH="5364945" progId="Excel.Chart.8">
              <p:embed/>
            </p:oleObj>
          </a:graphicData>
        </a:graphic>
      </p:graphicFrame>
      <p:pic>
        <p:nvPicPr>
          <p:cNvPr id="25603" name="Image 6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273050" y="349250"/>
            <a:ext cx="1357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Espace réservé du graphique 5"/>
          <p:cNvGraphicFramePr>
            <a:graphicFrameLocks noGrp="1"/>
          </p:cNvGraphicFramePr>
          <p:nvPr>
            <p:ph type="chart" idx="1"/>
          </p:nvPr>
        </p:nvGraphicFramePr>
        <p:xfrm>
          <a:off x="415925" y="1277938"/>
          <a:ext cx="9901238" cy="5715000"/>
        </p:xfrm>
        <a:graphic>
          <a:graphicData uri="http://schemas.openxmlformats.org/presentationml/2006/ole">
            <p:oleObj spid="_x0000_s26625" r:id="rId3" imgW="9906859" imgH="5712447" progId="Excel.Chart.8">
              <p:embed/>
            </p:oleObj>
          </a:graphicData>
        </a:graphic>
      </p:graphicFrame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559692" y="492102"/>
            <a:ext cx="871543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 algn="r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Taux de féminisation des emplois par  secteur d’activité </a:t>
            </a:r>
          </a:p>
        </p:txBody>
      </p:sp>
      <p:pic>
        <p:nvPicPr>
          <p:cNvPr id="26627" name="Image 4" descr="64.png"/>
          <p:cNvPicPr>
            <a:picLocks noChangeAspect="1"/>
          </p:cNvPicPr>
          <p:nvPr/>
        </p:nvPicPr>
        <p:blipFill>
          <a:blip r:embed="rId4"/>
          <a:srcRect b="3795"/>
          <a:stretch>
            <a:fillRect/>
          </a:stretch>
        </p:blipFill>
        <p:spPr bwMode="auto">
          <a:xfrm>
            <a:off x="201613" y="349250"/>
            <a:ext cx="1357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2634" y="277789"/>
            <a:ext cx="8001056" cy="1071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 algn="r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Etablissements actifs au 31.12.2007</a:t>
            </a:r>
          </a:p>
          <a:p>
            <a:pPr algn="r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Postes salariés au 31.12.2007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238" y="7135813"/>
            <a:ext cx="8859837" cy="263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Source Insee.</a:t>
            </a:r>
          </a:p>
        </p:txBody>
      </p:sp>
      <p:pic>
        <p:nvPicPr>
          <p:cNvPr id="27651" name="Image 9" descr="64.png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 bwMode="auto">
          <a:xfrm>
            <a:off x="344488" y="277813"/>
            <a:ext cx="1357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8" y="1492250"/>
            <a:ext cx="94853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" y="4421188"/>
            <a:ext cx="94853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31064" y="1079500"/>
            <a:ext cx="8001056" cy="555610"/>
          </a:xfrm>
          <a:solidFill>
            <a:schemeClr val="tx2">
              <a:lumMod val="60000"/>
              <a:lumOff val="40000"/>
            </a:schemeClr>
          </a:solidFill>
        </p:spPr>
        <p:txBody>
          <a:bodyPr lIns="90000" tIns="46800" rIns="90000" bIns="46800" rtlCol="0">
            <a:noAutofit/>
          </a:bodyPr>
          <a:lstStyle/>
          <a:p>
            <a:pPr marL="333375" indent="-333375" defTabSz="1042690" eaLnBrk="1" fontAlgn="auto" hangingPunct="1">
              <a:spcBef>
                <a:spcPts val="450"/>
              </a:spcBef>
              <a:spcAft>
                <a:spcPts val="0"/>
              </a:spcAft>
              <a:buSzPct val="94000"/>
              <a:buFont typeface="Times New Roman" pitchFamily="16" charset="0"/>
              <a:buBlip>
                <a:blip r:embed="rId3"/>
              </a:buBlip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885  bases recensées dans le </a:t>
            </a:r>
            <a:r>
              <a:rPr lang="fr-F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CoGiTiel</a:t>
            </a:r>
            <a:endParaRPr lang="fr-F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828675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2533" name="Group 5"/>
          <p:cNvGraphicFramePr>
            <a:graphicFrameLocks noGrp="1"/>
          </p:cNvGraphicFramePr>
          <p:nvPr/>
        </p:nvGraphicFramePr>
        <p:xfrm>
          <a:off x="630998" y="1849423"/>
          <a:ext cx="4681767" cy="4938156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17071"/>
                <a:gridCol w="2064696"/>
              </a:tblGrid>
              <a:tr h="258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AGRO-AL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</a:t>
                      </a:r>
                    </a:p>
                  </a:txBody>
                  <a:tcPr marL="144000" marR="0" marT="36000" marB="36000" anchor="ctr" horzOverflow="overflow"/>
                </a:tc>
              </a:tr>
              <a:tr h="3271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CHEMINOT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CHIMIE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COMMERCE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CONSTRUCTION, BOIS AMEUBLEMENT</a:t>
                      </a:r>
                      <a:endParaRPr kumimoji="0" lang="fr-FR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EQUIPEMENT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FAPT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FERC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FILPAC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FINANCES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FNME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FSPBA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JOURNALISTES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METAUX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</a:t>
                      </a:r>
                    </a:p>
                  </a:txBody>
                  <a:tcPr marL="144000" marR="0" marT="36000" marB="36000" anchor="ctr" horzOverflow="overflow"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ORGANISMES SOCIAUX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</a:t>
                      </a:r>
                    </a:p>
                  </a:txBody>
                  <a:tcPr marL="144000" marR="0" marT="36000" marB="36000" anchor="ctr" horzOverflow="overflow"/>
                </a:tc>
              </a:tr>
            </a:tbl>
          </a:graphicData>
        </a:graphic>
      </p:graphicFrame>
      <p:graphicFrame>
        <p:nvGraphicFramePr>
          <p:cNvPr id="22648" name="Group 120"/>
          <p:cNvGraphicFramePr>
            <a:graphicFrameLocks noGrp="1"/>
          </p:cNvGraphicFramePr>
          <p:nvPr/>
        </p:nvGraphicFramePr>
        <p:xfrm>
          <a:off x="5560220" y="1849423"/>
          <a:ext cx="4643470" cy="487504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853530"/>
                <a:gridCol w="1789940"/>
              </a:tblGrid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PERI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POLICE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PORT ET DOCK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PROF-VENTES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SANTE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SERVICES PUBLICS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SOC-ETUDES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SPECTACLES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SYND. MAR.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3411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THC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TRAV. ETAT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 horzOverflow="overflow"/>
                </a:tc>
              </a:tr>
              <a:tr h="3539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UGFF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36000" marR="36000" marT="36000" marB="36000" anchor="ctr" horzOverflow="overflow"/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VERRE ET CER.</a:t>
                      </a:r>
                      <a:endParaRPr kumimoji="0" lang="fr-F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02502" y="206350"/>
            <a:ext cx="800105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b"/>
          <a:lstStyle/>
          <a:p>
            <a:pPr algn="r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  <a:defRPr/>
            </a:pPr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La Cgt dans </a:t>
            </a:r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le département - </a:t>
            </a:r>
            <a:r>
              <a:rPr lang="fr-F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CoGiTiel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8678" name="Image 9" descr="64.png"/>
          <p:cNvPicPr>
            <a:picLocks noChangeAspect="1"/>
          </p:cNvPicPr>
          <p:nvPr/>
        </p:nvPicPr>
        <p:blipFill>
          <a:blip r:embed="rId5"/>
          <a:srcRect b="3795"/>
          <a:stretch>
            <a:fillRect/>
          </a:stretch>
        </p:blipFill>
        <p:spPr bwMode="auto">
          <a:xfrm>
            <a:off x="9347200" y="349250"/>
            <a:ext cx="10715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10456</TotalTime>
  <Words>652</Words>
  <Application>Microsoft Office PowerPoint</Application>
  <PresentationFormat>Personnalisé</PresentationFormat>
  <Paragraphs>453</Paragraphs>
  <Slides>27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Modèle de conception</vt:lpstr>
      </vt:variant>
      <vt:variant>
        <vt:i4>16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54" baseType="lpstr">
      <vt:lpstr>Arial</vt:lpstr>
      <vt:lpstr>Calibri</vt:lpstr>
      <vt:lpstr>Times New Roman</vt:lpstr>
      <vt:lpstr>Arial Unicode MS</vt:lpstr>
      <vt:lpstr>Trebuchet MS</vt:lpstr>
      <vt:lpstr>Wingdings</vt:lpstr>
      <vt:lpstr>Comic Sans MS</vt:lpstr>
      <vt:lpstr>msmincho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1_Thème Office</vt:lpstr>
      <vt:lpstr>Worksheet</vt:lpstr>
      <vt:lpstr>Graphique Microsoft Excel</vt:lpstr>
      <vt:lpstr>Graphique Microsoft Office Excel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La Moyenne des timbres par carte (à partir des règlements au 08.112010 (hors FNI))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 de glace</dc:title>
  <dc:description>Arrière-plan gris et couleurs froides</dc:description>
  <cp:lastModifiedBy>SG UD</cp:lastModifiedBy>
  <cp:revision>962</cp:revision>
  <cp:lastPrinted>2009-11-20T10:56:26Z</cp:lastPrinted>
  <dcterms:created xsi:type="dcterms:W3CDTF">2009-11-17T10:49:23Z</dcterms:created>
  <dcterms:modified xsi:type="dcterms:W3CDTF">2011-01-04T13:38:47Z</dcterms:modified>
</cp:coreProperties>
</file>